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1"/>
    <p:sldMasterId id="2147483675" r:id="rId2"/>
  </p:sldMasterIdLst>
  <p:notesMasterIdLst>
    <p:notesMasterId r:id="rId37"/>
  </p:notesMasterIdLst>
  <p:sldIdLst>
    <p:sldId id="256" r:id="rId3"/>
    <p:sldId id="258" r:id="rId4"/>
    <p:sldId id="259" r:id="rId5"/>
    <p:sldId id="337" r:id="rId6"/>
    <p:sldId id="338" r:id="rId7"/>
    <p:sldId id="312" r:id="rId8"/>
    <p:sldId id="318" r:id="rId9"/>
    <p:sldId id="311" r:id="rId10"/>
    <p:sldId id="260" r:id="rId11"/>
    <p:sldId id="321" r:id="rId12"/>
    <p:sldId id="314" r:id="rId13"/>
    <p:sldId id="315" r:id="rId14"/>
    <p:sldId id="319" r:id="rId15"/>
    <p:sldId id="320" r:id="rId16"/>
    <p:sldId id="262" r:id="rId17"/>
    <p:sldId id="322" r:id="rId18"/>
    <p:sldId id="334" r:id="rId19"/>
    <p:sldId id="323" r:id="rId20"/>
    <p:sldId id="335" r:id="rId21"/>
    <p:sldId id="339" r:id="rId22"/>
    <p:sldId id="324" r:id="rId23"/>
    <p:sldId id="264" r:id="rId24"/>
    <p:sldId id="336" r:id="rId25"/>
    <p:sldId id="263" r:id="rId26"/>
    <p:sldId id="326" r:id="rId27"/>
    <p:sldId id="328" r:id="rId28"/>
    <p:sldId id="327" r:id="rId29"/>
    <p:sldId id="329" r:id="rId30"/>
    <p:sldId id="330" r:id="rId31"/>
    <p:sldId id="331" r:id="rId32"/>
    <p:sldId id="340" r:id="rId33"/>
    <p:sldId id="332" r:id="rId34"/>
    <p:sldId id="310" r:id="rId35"/>
    <p:sldId id="333" r:id="rId36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38"/>
      <p:bold r:id="rId39"/>
      <p:italic r:id="rId40"/>
      <p:boldItalic r:id="rId41"/>
    </p:embeddedFont>
    <p:embeddedFont>
      <p:font typeface="Consolas" panose="020B0609020204030204" pitchFamily="49" charset="0"/>
      <p:regular r:id="rId42"/>
      <p:bold r:id="rId43"/>
      <p:italic r:id="rId44"/>
      <p:boldItalic r:id="rId45"/>
    </p:embeddedFont>
    <p:embeddedFont>
      <p:font typeface="DM Sans" panose="020B0604020202020204" charset="0"/>
      <p:regular r:id="rId46"/>
      <p:bold r:id="rId47"/>
      <p:italic r:id="rId48"/>
      <p:boldItalic r:id="rId49"/>
    </p:embeddedFont>
    <p:embeddedFont>
      <p:font typeface="Proxima Nova" panose="020B0604020202020204" charset="0"/>
      <p:regular r:id="rId50"/>
      <p:bold r:id="rId51"/>
      <p:italic r:id="rId52"/>
      <p:boldItalic r:id="rId53"/>
    </p:embeddedFont>
    <p:embeddedFont>
      <p:font typeface="Proxima Nova Semibold" panose="020B0604020202020204" charset="0"/>
      <p:regular r:id="rId54"/>
      <p:bold r:id="rId55"/>
      <p:boldItalic r:id="rId56"/>
    </p:embeddedFont>
    <p:embeddedFont>
      <p:font typeface="Verdana" panose="020B0604030504040204" pitchFamily="34" charset="0"/>
      <p:regular r:id="rId57"/>
      <p:bold r:id="rId58"/>
      <p:italic r:id="rId59"/>
      <p:boldItalic r:id="rId60"/>
    </p:embeddedFont>
    <p:embeddedFont>
      <p:font typeface="Viga" panose="020B0604020202020204" charset="0"/>
      <p:regular r:id="rId6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461">
          <p15:clr>
            <a:srgbClr val="9AA0A6"/>
          </p15:clr>
        </p15:guide>
        <p15:guide id="2" pos="2880">
          <p15:clr>
            <a:srgbClr val="9AA0A6"/>
          </p15:clr>
        </p15:guide>
        <p15:guide id="3" pos="456">
          <p15:clr>
            <a:srgbClr val="9AA0A6"/>
          </p15:clr>
        </p15:guide>
        <p15:guide id="4" orient="horz" pos="1732">
          <p15:clr>
            <a:srgbClr val="9AA0A6"/>
          </p15:clr>
        </p15:guide>
        <p15:guide id="5" orient="horz" pos="2664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498"/>
    <a:srgbClr val="626081"/>
    <a:srgbClr val="E8F9FF"/>
    <a:srgbClr val="FF3B3B"/>
    <a:srgbClr val="BEE25A"/>
    <a:srgbClr val="FFFFFF"/>
    <a:srgbClr val="21AF94"/>
    <a:srgbClr val="7FE7D3"/>
    <a:srgbClr val="DCE9CF"/>
    <a:srgbClr val="F8E80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CD08CDC-20F7-4C2C-B973-9030DEFBB40B}">
  <a:tblStyle styleId="{ACD08CDC-20F7-4C2C-B973-9030DEFBB40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94660"/>
  </p:normalViewPr>
  <p:slideViewPr>
    <p:cSldViewPr snapToGrid="0">
      <p:cViewPr varScale="1">
        <p:scale>
          <a:sx n="83" d="100"/>
          <a:sy n="83" d="100"/>
        </p:scale>
        <p:origin x="800" y="52"/>
      </p:cViewPr>
      <p:guideLst>
        <p:guide orient="horz" pos="461"/>
        <p:guide pos="2880"/>
        <p:guide pos="456"/>
        <p:guide orient="horz" pos="1732"/>
        <p:guide orient="horz" pos="266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font" Target="fonts/font5.fntdata"/><Relationship Id="rId47" Type="http://schemas.openxmlformats.org/officeDocument/2006/relationships/font" Target="fonts/font10.fntdata"/><Relationship Id="rId50" Type="http://schemas.openxmlformats.org/officeDocument/2006/relationships/font" Target="fonts/font13.fntdata"/><Relationship Id="rId55" Type="http://schemas.openxmlformats.org/officeDocument/2006/relationships/font" Target="fonts/font18.fntdata"/><Relationship Id="rId63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3" Type="http://schemas.openxmlformats.org/officeDocument/2006/relationships/font" Target="fonts/font16.fntdata"/><Relationship Id="rId58" Type="http://schemas.openxmlformats.org/officeDocument/2006/relationships/font" Target="fonts/font21.fntdata"/><Relationship Id="rId5" Type="http://schemas.openxmlformats.org/officeDocument/2006/relationships/slide" Target="slides/slide3.xml"/><Relationship Id="rId61" Type="http://schemas.openxmlformats.org/officeDocument/2006/relationships/font" Target="fonts/font24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font" Target="fonts/font6.fntdata"/><Relationship Id="rId48" Type="http://schemas.openxmlformats.org/officeDocument/2006/relationships/font" Target="fonts/font11.fntdata"/><Relationship Id="rId56" Type="http://schemas.openxmlformats.org/officeDocument/2006/relationships/font" Target="fonts/font19.fntdata"/><Relationship Id="rId64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font" Target="fonts/font14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font" Target="fonts/font1.fntdata"/><Relationship Id="rId46" Type="http://schemas.openxmlformats.org/officeDocument/2006/relationships/font" Target="fonts/font9.fntdata"/><Relationship Id="rId59" Type="http://schemas.openxmlformats.org/officeDocument/2006/relationships/font" Target="fonts/font22.fntdata"/><Relationship Id="rId20" Type="http://schemas.openxmlformats.org/officeDocument/2006/relationships/slide" Target="slides/slide18.xml"/><Relationship Id="rId41" Type="http://schemas.openxmlformats.org/officeDocument/2006/relationships/font" Target="fonts/font4.fntdata"/><Relationship Id="rId54" Type="http://schemas.openxmlformats.org/officeDocument/2006/relationships/font" Target="fonts/font17.fntdata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12.fntdata"/><Relationship Id="rId57" Type="http://schemas.openxmlformats.org/officeDocument/2006/relationships/font" Target="fonts/font20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font" Target="fonts/font7.fntdata"/><Relationship Id="rId52" Type="http://schemas.openxmlformats.org/officeDocument/2006/relationships/font" Target="fonts/font15.fntdata"/><Relationship Id="rId60" Type="http://schemas.openxmlformats.org/officeDocument/2006/relationships/font" Target="fonts/font23.fntdata"/><Relationship Id="rId65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6bb4ddd667_0_4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6bb4ddd667_0_4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49492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187062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6bdca54ef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0" name="Google Shape;610;g6bdca54ef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g6bdca54fc3_0_4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2" name="Google Shape;872;g6bdca54fc3_0_4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6bdca54efd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4" name="Google Shape;624;g6bdca54efd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47398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6bdca54efd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4" name="Google Shape;624;g6bdca54efd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6bdca54efd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4" name="Google Shape;624;g6bdca54efd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773542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6bdca54efd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4" name="Google Shape;624;g6bdca54efd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274322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48" name="Google Shape;16148;g6bdca54fc3_0_258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49" name="Google Shape;16149;g6bdca54fc3_0_258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48" name="Google Shape;16148;g6bdca54fc3_0_258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49" name="Google Shape;16149;g6bdca54fc3_0_258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73905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6bb4ddd667_0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6bb4ddd667_0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6bb4ddd667_0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6bb4ddd667_0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6bb4ddd667_0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6bb4ddd667_0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39967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6bb4ddd667_0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6bb4ddd667_0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44323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6bb4ddd667_0_4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6bb4ddd667_0_4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6bb4ddd667_0_4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6bb4ddd667_0_4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811901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6bb4ddd667_0_4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6bb4ddd667_0_4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808382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6bb4ddd667_0_4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6bb4ddd667_0_4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60400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4974350" y="527325"/>
            <a:ext cx="3769500" cy="291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4800"/>
              <a:buNone/>
              <a:defRPr sz="4800">
                <a:solidFill>
                  <a:srgbClr val="1F1C5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6000"/>
              <a:buNone/>
              <a:defRPr sz="6000">
                <a:solidFill>
                  <a:srgbClr val="1F1C5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6000"/>
              <a:buNone/>
              <a:defRPr sz="6000">
                <a:solidFill>
                  <a:srgbClr val="1F1C5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6000"/>
              <a:buNone/>
              <a:defRPr sz="6000">
                <a:solidFill>
                  <a:srgbClr val="1F1C5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6000"/>
              <a:buNone/>
              <a:defRPr sz="6000">
                <a:solidFill>
                  <a:srgbClr val="1F1C5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6000"/>
              <a:buNone/>
              <a:defRPr sz="6000">
                <a:solidFill>
                  <a:srgbClr val="1F1C5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6000"/>
              <a:buNone/>
              <a:defRPr sz="6000">
                <a:solidFill>
                  <a:srgbClr val="1F1C5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6000"/>
              <a:buNone/>
              <a:defRPr sz="6000">
                <a:solidFill>
                  <a:srgbClr val="1F1C5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6000"/>
              <a:buNone/>
              <a:defRPr sz="6000">
                <a:solidFill>
                  <a:srgbClr val="1F1C51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4974350" y="3518775"/>
            <a:ext cx="3876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>
                <a:solidFill>
                  <a:srgbClr val="1F1C5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Google Shape;28;p7"/>
          <p:cNvCxnSpPr/>
          <p:nvPr/>
        </p:nvCxnSpPr>
        <p:spPr>
          <a:xfrm>
            <a:off x="242600" y="608025"/>
            <a:ext cx="89883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626625" y="338175"/>
            <a:ext cx="6084000" cy="5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626625" y="1404600"/>
            <a:ext cx="27852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>
              <a:spcBef>
                <a:spcPts val="160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>
              <a:spcBef>
                <a:spcPts val="16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1600"/>
              </a:spcBef>
              <a:spcAft>
                <a:spcPts val="16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ITLE_1">
    <p:bg>
      <p:bgPr>
        <a:gradFill>
          <a:gsLst>
            <a:gs pos="0">
              <a:srgbClr val="8BE3FF"/>
            </a:gs>
            <a:gs pos="100000">
              <a:srgbClr val="ACFFD9"/>
            </a:gs>
          </a:gsLst>
          <a:lin ang="5400012" scaled="0"/>
        </a:grad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3"/>
          <p:cNvSpPr txBox="1">
            <a:spLocks noGrp="1"/>
          </p:cNvSpPr>
          <p:nvPr>
            <p:ph type="ctrTitle"/>
          </p:nvPr>
        </p:nvSpPr>
        <p:spPr>
          <a:xfrm>
            <a:off x="572003" y="614888"/>
            <a:ext cx="2729100" cy="45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13"/>
          <p:cNvSpPr txBox="1">
            <a:spLocks noGrp="1"/>
          </p:cNvSpPr>
          <p:nvPr>
            <p:ph type="subTitle" idx="1"/>
          </p:nvPr>
        </p:nvSpPr>
        <p:spPr>
          <a:xfrm>
            <a:off x="572003" y="1013113"/>
            <a:ext cx="2729100" cy="6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 sz="1400">
                <a:solidFill>
                  <a:srgbClr val="1F1C5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13"/>
          <p:cNvSpPr txBox="1">
            <a:spLocks noGrp="1"/>
          </p:cNvSpPr>
          <p:nvPr>
            <p:ph type="ctrTitle" idx="2"/>
          </p:nvPr>
        </p:nvSpPr>
        <p:spPr>
          <a:xfrm>
            <a:off x="572003" y="2055075"/>
            <a:ext cx="2729100" cy="45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13"/>
          <p:cNvSpPr txBox="1">
            <a:spLocks noGrp="1"/>
          </p:cNvSpPr>
          <p:nvPr>
            <p:ph type="subTitle" idx="3"/>
          </p:nvPr>
        </p:nvSpPr>
        <p:spPr>
          <a:xfrm>
            <a:off x="572003" y="2453300"/>
            <a:ext cx="2729100" cy="6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 sz="1400">
                <a:solidFill>
                  <a:srgbClr val="1F1C5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13"/>
          <p:cNvSpPr txBox="1">
            <a:spLocks noGrp="1"/>
          </p:cNvSpPr>
          <p:nvPr>
            <p:ph type="ctrTitle" idx="4"/>
          </p:nvPr>
        </p:nvSpPr>
        <p:spPr>
          <a:xfrm>
            <a:off x="572003" y="3495275"/>
            <a:ext cx="2729100" cy="45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13"/>
          <p:cNvSpPr txBox="1">
            <a:spLocks noGrp="1"/>
          </p:cNvSpPr>
          <p:nvPr>
            <p:ph type="subTitle" idx="5"/>
          </p:nvPr>
        </p:nvSpPr>
        <p:spPr>
          <a:xfrm>
            <a:off x="572003" y="3893500"/>
            <a:ext cx="2729100" cy="6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 sz="1400">
                <a:solidFill>
                  <a:srgbClr val="1F1C5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title" idx="6" hasCustomPrompt="1"/>
          </p:nvPr>
        </p:nvSpPr>
        <p:spPr>
          <a:xfrm>
            <a:off x="3377303" y="739713"/>
            <a:ext cx="1192200" cy="79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53" name="Google Shape;53;p13"/>
          <p:cNvSpPr txBox="1">
            <a:spLocks noGrp="1"/>
          </p:cNvSpPr>
          <p:nvPr>
            <p:ph type="title" idx="7" hasCustomPrompt="1"/>
          </p:nvPr>
        </p:nvSpPr>
        <p:spPr>
          <a:xfrm>
            <a:off x="3377303" y="2176650"/>
            <a:ext cx="1192200" cy="79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54" name="Google Shape;54;p13"/>
          <p:cNvSpPr txBox="1">
            <a:spLocks noGrp="1"/>
          </p:cNvSpPr>
          <p:nvPr>
            <p:ph type="title" idx="8" hasCustomPrompt="1"/>
          </p:nvPr>
        </p:nvSpPr>
        <p:spPr>
          <a:xfrm>
            <a:off x="3377303" y="3613600"/>
            <a:ext cx="1192200" cy="79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55" name="Google Shape;55;p13"/>
          <p:cNvSpPr txBox="1">
            <a:spLocks noGrp="1"/>
          </p:cNvSpPr>
          <p:nvPr>
            <p:ph type="title" idx="9" hasCustomPrompt="1"/>
          </p:nvPr>
        </p:nvSpPr>
        <p:spPr>
          <a:xfrm>
            <a:off x="4574503" y="739713"/>
            <a:ext cx="1192200" cy="79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56" name="Google Shape;56;p13"/>
          <p:cNvSpPr txBox="1">
            <a:spLocks noGrp="1"/>
          </p:cNvSpPr>
          <p:nvPr>
            <p:ph type="title" idx="13" hasCustomPrompt="1"/>
          </p:nvPr>
        </p:nvSpPr>
        <p:spPr>
          <a:xfrm>
            <a:off x="4574503" y="2176650"/>
            <a:ext cx="1192200" cy="79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57" name="Google Shape;57;p13"/>
          <p:cNvSpPr txBox="1">
            <a:spLocks noGrp="1"/>
          </p:cNvSpPr>
          <p:nvPr>
            <p:ph type="title" idx="14" hasCustomPrompt="1"/>
          </p:nvPr>
        </p:nvSpPr>
        <p:spPr>
          <a:xfrm>
            <a:off x="4574503" y="3613600"/>
            <a:ext cx="1192200" cy="79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58" name="Google Shape;58;p13"/>
          <p:cNvSpPr txBox="1">
            <a:spLocks noGrp="1"/>
          </p:cNvSpPr>
          <p:nvPr>
            <p:ph type="ctrTitle" idx="15"/>
          </p:nvPr>
        </p:nvSpPr>
        <p:spPr>
          <a:xfrm>
            <a:off x="5842903" y="614888"/>
            <a:ext cx="2729100" cy="45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subTitle" idx="16"/>
          </p:nvPr>
        </p:nvSpPr>
        <p:spPr>
          <a:xfrm>
            <a:off x="5842903" y="1013113"/>
            <a:ext cx="2729100" cy="6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 sz="1400">
                <a:solidFill>
                  <a:srgbClr val="1F1C5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ctrTitle" idx="17"/>
          </p:nvPr>
        </p:nvSpPr>
        <p:spPr>
          <a:xfrm>
            <a:off x="5842903" y="2055075"/>
            <a:ext cx="2729100" cy="45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9pPr>
          </a:lstStyle>
          <a:p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subTitle" idx="18"/>
          </p:nvPr>
        </p:nvSpPr>
        <p:spPr>
          <a:xfrm>
            <a:off x="5842903" y="2453300"/>
            <a:ext cx="2729100" cy="6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 sz="1400">
                <a:solidFill>
                  <a:srgbClr val="1F1C5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ctrTitle" idx="19"/>
          </p:nvPr>
        </p:nvSpPr>
        <p:spPr>
          <a:xfrm>
            <a:off x="5842903" y="3495275"/>
            <a:ext cx="2729100" cy="45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subTitle" idx="20"/>
          </p:nvPr>
        </p:nvSpPr>
        <p:spPr>
          <a:xfrm>
            <a:off x="5842903" y="3893500"/>
            <a:ext cx="2729100" cy="6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 sz="1400">
                <a:solidFill>
                  <a:srgbClr val="1F1C5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ONE_COLUMN_TEXT_1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5" name="Google Shape;65;p14"/>
          <p:cNvCxnSpPr/>
          <p:nvPr/>
        </p:nvCxnSpPr>
        <p:spPr>
          <a:xfrm>
            <a:off x="242600" y="608025"/>
            <a:ext cx="89883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66" name="Google Shape;66;p14"/>
          <p:cNvSpPr txBox="1">
            <a:spLocks noGrp="1"/>
          </p:cNvSpPr>
          <p:nvPr>
            <p:ph type="title"/>
          </p:nvPr>
        </p:nvSpPr>
        <p:spPr>
          <a:xfrm>
            <a:off x="626625" y="338175"/>
            <a:ext cx="6084000" cy="5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7" name="Google Shape;67;p14"/>
          <p:cNvSpPr txBox="1">
            <a:spLocks noGrp="1"/>
          </p:cNvSpPr>
          <p:nvPr>
            <p:ph type="body" idx="1"/>
          </p:nvPr>
        </p:nvSpPr>
        <p:spPr>
          <a:xfrm>
            <a:off x="5267775" y="2040625"/>
            <a:ext cx="2785200" cy="178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rtl="0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160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16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1600"/>
              </a:spcBef>
              <a:spcAft>
                <a:spcPts val="16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1">
  <p:cSld name="ONE_COLUMN_TEXT_1_1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9" name="Google Shape;69;p15"/>
          <p:cNvCxnSpPr/>
          <p:nvPr/>
        </p:nvCxnSpPr>
        <p:spPr>
          <a:xfrm>
            <a:off x="242600" y="608025"/>
            <a:ext cx="89883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70" name="Google Shape;70;p15"/>
          <p:cNvSpPr txBox="1">
            <a:spLocks noGrp="1"/>
          </p:cNvSpPr>
          <p:nvPr>
            <p:ph type="title"/>
          </p:nvPr>
        </p:nvSpPr>
        <p:spPr>
          <a:xfrm>
            <a:off x="626625" y="338175"/>
            <a:ext cx="6084000" cy="5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1" name="Google Shape;71;p15"/>
          <p:cNvSpPr txBox="1">
            <a:spLocks noGrp="1"/>
          </p:cNvSpPr>
          <p:nvPr>
            <p:ph type="body" idx="1"/>
          </p:nvPr>
        </p:nvSpPr>
        <p:spPr>
          <a:xfrm>
            <a:off x="5953575" y="3447525"/>
            <a:ext cx="2430300" cy="114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2" name="Google Shape;72;p15"/>
          <p:cNvSpPr txBox="1">
            <a:spLocks noGrp="1"/>
          </p:cNvSpPr>
          <p:nvPr>
            <p:ph type="title" idx="2"/>
          </p:nvPr>
        </p:nvSpPr>
        <p:spPr>
          <a:xfrm>
            <a:off x="5953575" y="2949674"/>
            <a:ext cx="2430300" cy="53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Columns">
  <p:cSld name="ONE_COLUMN_TEXT_1_1_1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4" name="Google Shape;74;p16"/>
          <p:cNvCxnSpPr/>
          <p:nvPr/>
        </p:nvCxnSpPr>
        <p:spPr>
          <a:xfrm>
            <a:off x="242600" y="608025"/>
            <a:ext cx="89883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75" name="Google Shape;75;p16"/>
          <p:cNvSpPr txBox="1">
            <a:spLocks noGrp="1"/>
          </p:cNvSpPr>
          <p:nvPr>
            <p:ph type="title"/>
          </p:nvPr>
        </p:nvSpPr>
        <p:spPr>
          <a:xfrm>
            <a:off x="626625" y="338175"/>
            <a:ext cx="6084000" cy="5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6" name="Google Shape;76;p16"/>
          <p:cNvSpPr txBox="1">
            <a:spLocks noGrp="1"/>
          </p:cNvSpPr>
          <p:nvPr>
            <p:ph type="body" idx="1"/>
          </p:nvPr>
        </p:nvSpPr>
        <p:spPr>
          <a:xfrm>
            <a:off x="5316193" y="3450300"/>
            <a:ext cx="2628600" cy="114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7" name="Google Shape;77;p16"/>
          <p:cNvSpPr txBox="1">
            <a:spLocks noGrp="1"/>
          </p:cNvSpPr>
          <p:nvPr>
            <p:ph type="title" idx="2"/>
          </p:nvPr>
        </p:nvSpPr>
        <p:spPr>
          <a:xfrm>
            <a:off x="5316193" y="2952450"/>
            <a:ext cx="2628600" cy="53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8" name="Google Shape;78;p16"/>
          <p:cNvSpPr txBox="1">
            <a:spLocks noGrp="1"/>
          </p:cNvSpPr>
          <p:nvPr>
            <p:ph type="body" idx="3"/>
          </p:nvPr>
        </p:nvSpPr>
        <p:spPr>
          <a:xfrm>
            <a:off x="1199212" y="3450300"/>
            <a:ext cx="2628600" cy="114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9" name="Google Shape;79;p16"/>
          <p:cNvSpPr txBox="1">
            <a:spLocks noGrp="1"/>
          </p:cNvSpPr>
          <p:nvPr>
            <p:ph type="title" idx="4"/>
          </p:nvPr>
        </p:nvSpPr>
        <p:spPr>
          <a:xfrm>
            <a:off x="1199212" y="2952450"/>
            <a:ext cx="2628600" cy="53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hree Columns ">
  <p:cSld name="ONE_COLUMN_TEXT_1_1_1_1">
    <p:bg>
      <p:bgPr>
        <a:gradFill>
          <a:gsLst>
            <a:gs pos="0">
              <a:srgbClr val="8BE3FF"/>
            </a:gs>
            <a:gs pos="100000">
              <a:srgbClr val="ACFFD9"/>
            </a:gs>
          </a:gsLst>
          <a:lin ang="5400700" scaled="0"/>
        </a:gra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1" name="Google Shape;81;p17"/>
          <p:cNvCxnSpPr/>
          <p:nvPr/>
        </p:nvCxnSpPr>
        <p:spPr>
          <a:xfrm>
            <a:off x="242600" y="608025"/>
            <a:ext cx="898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82" name="Google Shape;82;p17"/>
          <p:cNvSpPr txBox="1">
            <a:spLocks noGrp="1"/>
          </p:cNvSpPr>
          <p:nvPr>
            <p:ph type="title"/>
          </p:nvPr>
        </p:nvSpPr>
        <p:spPr>
          <a:xfrm>
            <a:off x="626625" y="338175"/>
            <a:ext cx="6084000" cy="5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3" name="Google Shape;83;p17"/>
          <p:cNvSpPr txBox="1">
            <a:spLocks noGrp="1"/>
          </p:cNvSpPr>
          <p:nvPr>
            <p:ph type="body" idx="1"/>
          </p:nvPr>
        </p:nvSpPr>
        <p:spPr>
          <a:xfrm>
            <a:off x="3464998" y="3508236"/>
            <a:ext cx="2214000" cy="114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4" name="Google Shape;84;p17"/>
          <p:cNvSpPr txBox="1">
            <a:spLocks noGrp="1"/>
          </p:cNvSpPr>
          <p:nvPr>
            <p:ph type="title" idx="2"/>
          </p:nvPr>
        </p:nvSpPr>
        <p:spPr>
          <a:xfrm>
            <a:off x="3464998" y="3010385"/>
            <a:ext cx="2214000" cy="53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85" name="Google Shape;85;p17"/>
          <p:cNvSpPr txBox="1">
            <a:spLocks noGrp="1"/>
          </p:cNvSpPr>
          <p:nvPr>
            <p:ph type="body" idx="3"/>
          </p:nvPr>
        </p:nvSpPr>
        <p:spPr>
          <a:xfrm>
            <a:off x="835213" y="3508236"/>
            <a:ext cx="2214000" cy="114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6" name="Google Shape;86;p17"/>
          <p:cNvSpPr txBox="1">
            <a:spLocks noGrp="1"/>
          </p:cNvSpPr>
          <p:nvPr>
            <p:ph type="title" idx="4"/>
          </p:nvPr>
        </p:nvSpPr>
        <p:spPr>
          <a:xfrm>
            <a:off x="835213" y="3010385"/>
            <a:ext cx="2214000" cy="53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87" name="Google Shape;87;p17"/>
          <p:cNvSpPr txBox="1">
            <a:spLocks noGrp="1"/>
          </p:cNvSpPr>
          <p:nvPr>
            <p:ph type="body" idx="5"/>
          </p:nvPr>
        </p:nvSpPr>
        <p:spPr>
          <a:xfrm>
            <a:off x="6094778" y="3508236"/>
            <a:ext cx="2214000" cy="114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8" name="Google Shape;88;p17"/>
          <p:cNvSpPr txBox="1">
            <a:spLocks noGrp="1"/>
          </p:cNvSpPr>
          <p:nvPr>
            <p:ph type="title" idx="6"/>
          </p:nvPr>
        </p:nvSpPr>
        <p:spPr>
          <a:xfrm>
            <a:off x="6094778" y="3010385"/>
            <a:ext cx="2214000" cy="53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Viga"/>
              <a:buNone/>
              <a:defRPr sz="2800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●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lvl="1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○"/>
              <a:defRPr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lvl="2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■"/>
              <a:defRPr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lvl="3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●"/>
              <a:defRPr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lvl="4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○"/>
              <a:defRPr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lvl="5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■"/>
              <a:defRPr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lvl="6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●"/>
              <a:defRPr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lvl="7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○"/>
              <a:defRPr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lvl="8" indent="-3175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DM Sans"/>
              <a:buChar char="■"/>
              <a:defRPr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3" r:id="rId2"/>
    <p:sldLayoutId id="2147483658" r:id="rId3"/>
    <p:sldLayoutId id="2147483659" r:id="rId4"/>
    <p:sldLayoutId id="2147483660" r:id="rId5"/>
    <p:sldLayoutId id="2147483661" r:id="rId6"/>
    <p:sldLayoutId id="2147483662" r:id="rId7"/>
    <p:sldLayoutId id="2147483663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7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152" name="Google Shape;152;p27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3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35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4" Type="http://schemas.openxmlformats.org/officeDocument/2006/relationships/image" Target="../media/image37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4" Type="http://schemas.openxmlformats.org/officeDocument/2006/relationships/image" Target="../media/image37.sv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1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1.svg"/><Relationship Id="rId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5.svg"/><Relationship Id="rId4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1.svg"/><Relationship Id="rId4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svg"/><Relationship Id="rId13" Type="http://schemas.openxmlformats.org/officeDocument/2006/relationships/image" Target="../media/image58.png"/><Relationship Id="rId18" Type="http://schemas.openxmlformats.org/officeDocument/2006/relationships/image" Target="../media/image63.sv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12" Type="http://schemas.openxmlformats.org/officeDocument/2006/relationships/image" Target="../media/image57.svg"/><Relationship Id="rId17" Type="http://schemas.openxmlformats.org/officeDocument/2006/relationships/image" Target="../media/image62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61.svg"/><Relationship Id="rId20" Type="http://schemas.openxmlformats.org/officeDocument/2006/relationships/image" Target="../media/image9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svg"/><Relationship Id="rId11" Type="http://schemas.openxmlformats.org/officeDocument/2006/relationships/image" Target="../media/image56.png"/><Relationship Id="rId5" Type="http://schemas.openxmlformats.org/officeDocument/2006/relationships/image" Target="../media/image50.png"/><Relationship Id="rId15" Type="http://schemas.openxmlformats.org/officeDocument/2006/relationships/image" Target="../media/image60.png"/><Relationship Id="rId10" Type="http://schemas.openxmlformats.org/officeDocument/2006/relationships/image" Target="../media/image55.svg"/><Relationship Id="rId19" Type="http://schemas.openxmlformats.org/officeDocument/2006/relationships/image" Target="../media/image8.png"/><Relationship Id="rId4" Type="http://schemas.openxmlformats.org/officeDocument/2006/relationships/image" Target="../media/image49.svg"/><Relationship Id="rId9" Type="http://schemas.openxmlformats.org/officeDocument/2006/relationships/image" Target="../media/image54.png"/><Relationship Id="rId14" Type="http://schemas.openxmlformats.org/officeDocument/2006/relationships/image" Target="../media/image59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sv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hyperlink" Target="https://www.w3schools.com/sql/sql_constraints.asp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sv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sv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10" Type="http://schemas.openxmlformats.org/officeDocument/2006/relationships/image" Target="../media/image11.sv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4.svg"/><Relationship Id="rId7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9" Type="http://schemas.openxmlformats.org/officeDocument/2006/relationships/image" Target="../media/image14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13" Type="http://schemas.openxmlformats.org/officeDocument/2006/relationships/image" Target="../media/image25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sv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5" Type="http://schemas.openxmlformats.org/officeDocument/2006/relationships/image" Target="../media/image27.svg"/><Relationship Id="rId10" Type="http://schemas.openxmlformats.org/officeDocument/2006/relationships/image" Target="../media/image22.svg"/><Relationship Id="rId4" Type="http://schemas.openxmlformats.org/officeDocument/2006/relationships/image" Target="../media/image16.svg"/><Relationship Id="rId9" Type="http://schemas.openxmlformats.org/officeDocument/2006/relationships/image" Target="../media/image21.png"/><Relationship Id="rId14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31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9"/>
          <p:cNvSpPr/>
          <p:nvPr/>
        </p:nvSpPr>
        <p:spPr>
          <a:xfrm rot="-7509504">
            <a:off x="5455916" y="207622"/>
            <a:ext cx="5179224" cy="5732711"/>
          </a:xfrm>
          <a:custGeom>
            <a:avLst/>
            <a:gdLst/>
            <a:ahLst/>
            <a:cxnLst/>
            <a:rect l="l" t="t" r="r" b="b"/>
            <a:pathLst>
              <a:path w="26397" h="32076" extrusionOk="0">
                <a:moveTo>
                  <a:pt x="11422" y="1"/>
                </a:moveTo>
                <a:cubicBezTo>
                  <a:pt x="10866" y="1"/>
                  <a:pt x="10274" y="46"/>
                  <a:pt x="9640" y="141"/>
                </a:cubicBezTo>
                <a:cubicBezTo>
                  <a:pt x="5702" y="732"/>
                  <a:pt x="2430" y="3940"/>
                  <a:pt x="1216" y="7734"/>
                </a:cubicBezTo>
                <a:cubicBezTo>
                  <a:pt x="0" y="11528"/>
                  <a:pt x="664" y="15761"/>
                  <a:pt x="2459" y="19317"/>
                </a:cubicBezTo>
                <a:cubicBezTo>
                  <a:pt x="4253" y="22873"/>
                  <a:pt x="7097" y="25808"/>
                  <a:pt x="10241" y="28254"/>
                </a:cubicBezTo>
                <a:cubicBezTo>
                  <a:pt x="12805" y="30251"/>
                  <a:pt x="15774" y="32014"/>
                  <a:pt x="19022" y="32074"/>
                </a:cubicBezTo>
                <a:cubicBezTo>
                  <a:pt x="19066" y="32075"/>
                  <a:pt x="19109" y="32076"/>
                  <a:pt x="19153" y="32076"/>
                </a:cubicBezTo>
                <a:cubicBezTo>
                  <a:pt x="22363" y="32076"/>
                  <a:pt x="25746" y="29895"/>
                  <a:pt x="26096" y="26708"/>
                </a:cubicBezTo>
                <a:cubicBezTo>
                  <a:pt x="26397" y="23957"/>
                  <a:pt x="24516" y="21520"/>
                  <a:pt x="23100" y="19145"/>
                </a:cubicBezTo>
                <a:cubicBezTo>
                  <a:pt x="19506" y="13117"/>
                  <a:pt x="20856" y="1"/>
                  <a:pt x="11422" y="1"/>
                </a:cubicBezTo>
                <a:close/>
              </a:path>
            </a:pathLst>
          </a:custGeom>
          <a:gradFill>
            <a:gsLst>
              <a:gs pos="0">
                <a:srgbClr val="8BE3FF"/>
              </a:gs>
              <a:gs pos="100000">
                <a:srgbClr val="ACFFD9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29"/>
          <p:cNvSpPr txBox="1">
            <a:spLocks noGrp="1"/>
          </p:cNvSpPr>
          <p:nvPr>
            <p:ph type="ctrTitle"/>
          </p:nvPr>
        </p:nvSpPr>
        <p:spPr>
          <a:xfrm>
            <a:off x="5120744" y="158877"/>
            <a:ext cx="3769500" cy="291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</a:rPr>
              <a:t>Data </a:t>
            </a:r>
            <a:br>
              <a:rPr lang="en" dirty="0">
                <a:solidFill>
                  <a:schemeClr val="lt2"/>
                </a:solidFill>
              </a:rPr>
            </a:br>
            <a:r>
              <a:rPr lang="en" dirty="0">
                <a:solidFill>
                  <a:schemeClr val="lt2"/>
                </a:solidFill>
              </a:rPr>
              <a:t>Master Class</a:t>
            </a:r>
            <a:endParaRPr dirty="0">
              <a:solidFill>
                <a:schemeClr val="lt2"/>
              </a:solidFill>
            </a:endParaRPr>
          </a:p>
        </p:txBody>
      </p:sp>
      <p:pic>
        <p:nvPicPr>
          <p:cNvPr id="136" name="Picture 135" descr="A picture containing room&#10;&#10;Description automatically generated">
            <a:extLst>
              <a:ext uri="{FF2B5EF4-FFF2-40B4-BE49-F238E27FC236}">
                <a16:creationId xmlns:a16="http://schemas.microsoft.com/office/drawing/2014/main" id="{215E0175-787F-4B82-B041-D21DAB53D60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842" y="1616427"/>
            <a:ext cx="3800582" cy="220879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33"/>
          <p:cNvSpPr txBox="1">
            <a:spLocks noGrp="1"/>
          </p:cNvSpPr>
          <p:nvPr>
            <p:ph type="title"/>
          </p:nvPr>
        </p:nvSpPr>
        <p:spPr>
          <a:xfrm>
            <a:off x="171880" y="123178"/>
            <a:ext cx="5646420" cy="5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sz="2400" dirty="0"/>
              <a:t>Внешний ключ</a:t>
            </a:r>
            <a:br>
              <a:rPr lang="en-US" sz="2400" dirty="0"/>
            </a:br>
            <a:endParaRPr lang="ru-RU" dirty="0"/>
          </a:p>
        </p:txBody>
      </p:sp>
      <p:graphicFrame>
        <p:nvGraphicFramePr>
          <p:cNvPr id="21" name="Table 22">
            <a:extLst>
              <a:ext uri="{FF2B5EF4-FFF2-40B4-BE49-F238E27FC236}">
                <a16:creationId xmlns:a16="http://schemas.microsoft.com/office/drawing/2014/main" id="{B5353206-A39D-4BDA-B707-A0B5F0444F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225969"/>
              </p:ext>
            </p:extLst>
          </p:nvPr>
        </p:nvGraphicFramePr>
        <p:xfrm>
          <a:off x="1256448" y="3604664"/>
          <a:ext cx="4787445" cy="1252700"/>
        </p:xfrm>
        <a:graphic>
          <a:graphicData uri="http://schemas.openxmlformats.org/drawingml/2006/table">
            <a:tbl>
              <a:tblPr firstRow="1" firstCol="1" bandRow="1">
                <a:tableStyleId>{08FB837D-C827-4EFA-A057-4D05807E0F7C}</a:tableStyleId>
              </a:tblPr>
              <a:tblGrid>
                <a:gridCol w="1595815">
                  <a:extLst>
                    <a:ext uri="{9D8B030D-6E8A-4147-A177-3AD203B41FA5}">
                      <a16:colId xmlns:a16="http://schemas.microsoft.com/office/drawing/2014/main" val="352134954"/>
                    </a:ext>
                  </a:extLst>
                </a:gridCol>
                <a:gridCol w="1595815">
                  <a:extLst>
                    <a:ext uri="{9D8B030D-6E8A-4147-A177-3AD203B41FA5}">
                      <a16:colId xmlns:a16="http://schemas.microsoft.com/office/drawing/2014/main" val="3013499126"/>
                    </a:ext>
                  </a:extLst>
                </a:gridCol>
                <a:gridCol w="1595815">
                  <a:extLst>
                    <a:ext uri="{9D8B030D-6E8A-4147-A177-3AD203B41FA5}">
                      <a16:colId xmlns:a16="http://schemas.microsoft.com/office/drawing/2014/main" val="2661382918"/>
                    </a:ext>
                  </a:extLst>
                </a:gridCol>
              </a:tblGrid>
              <a:tr h="273098">
                <a:tc>
                  <a:txBody>
                    <a:bodyPr/>
                    <a:lstStyle/>
                    <a:p>
                      <a:r>
                        <a:rPr lang="ru-RU" sz="1000" dirty="0"/>
                        <a:t>    Номер производителя</a:t>
                      </a:r>
                      <a:endParaRPr lang="en-US" sz="1000" dirty="0"/>
                    </a:p>
                  </a:txBody>
                  <a:tcPr marL="67660" marR="67660" marT="33830" marB="33830">
                    <a:solidFill>
                      <a:srgbClr val="39C2D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000" dirty="0"/>
                        <a:t>Имя производителя</a:t>
                      </a:r>
                      <a:endParaRPr lang="en-US" sz="1000" dirty="0"/>
                    </a:p>
                  </a:txBody>
                  <a:tcPr marL="67660" marR="67660" marT="33830" marB="33830">
                    <a:solidFill>
                      <a:srgbClr val="39C2D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000" dirty="0"/>
                        <a:t>Страна производства</a:t>
                      </a:r>
                      <a:endParaRPr lang="en-US" sz="1000" dirty="0"/>
                    </a:p>
                  </a:txBody>
                  <a:tcPr marL="67660" marR="67660" marT="33830" marB="33830">
                    <a:solidFill>
                      <a:srgbClr val="39C2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47653"/>
                  </a:ext>
                </a:extLst>
              </a:tr>
              <a:tr h="201195">
                <a:tc>
                  <a:txBody>
                    <a:bodyPr/>
                    <a:lstStyle/>
                    <a:p>
                      <a:r>
                        <a:rPr lang="ru-RU" sz="1000" b="1" dirty="0">
                          <a:solidFill>
                            <a:srgbClr val="FFC000"/>
                          </a:solidFill>
                        </a:rPr>
                        <a:t>1</a:t>
                      </a:r>
                      <a:endParaRPr lang="en-US" sz="1000" b="1" dirty="0">
                        <a:solidFill>
                          <a:srgbClr val="FFC000"/>
                        </a:solidFill>
                      </a:endParaRPr>
                    </a:p>
                  </a:txBody>
                  <a:tcPr marL="67660" marR="67660" marT="33830" marB="33830"/>
                </a:tc>
                <a:tc>
                  <a:txBody>
                    <a:bodyPr/>
                    <a:lstStyle/>
                    <a:p>
                      <a:r>
                        <a:rPr lang="en-US" sz="10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Toyota</a:t>
                      </a:r>
                      <a:endParaRPr lang="en-US" sz="1000" b="0" dirty="0"/>
                    </a:p>
                  </a:txBody>
                  <a:tcPr marL="67660" marR="67660" marT="33830" marB="33830"/>
                </a:tc>
                <a:tc>
                  <a:txBody>
                    <a:bodyPr/>
                    <a:lstStyle/>
                    <a:p>
                      <a:r>
                        <a:rPr lang="ru-RU" sz="1000" b="0" dirty="0"/>
                        <a:t>Япония</a:t>
                      </a:r>
                      <a:endParaRPr lang="en-US" sz="1000" b="0" dirty="0"/>
                    </a:p>
                  </a:txBody>
                  <a:tcPr marL="67660" marR="67660" marT="33830" marB="33830"/>
                </a:tc>
                <a:extLst>
                  <a:ext uri="{0D108BD9-81ED-4DB2-BD59-A6C34878D82A}">
                    <a16:rowId xmlns:a16="http://schemas.microsoft.com/office/drawing/2014/main" val="1626535454"/>
                  </a:ext>
                </a:extLst>
              </a:tr>
              <a:tr h="201195">
                <a:tc>
                  <a:txBody>
                    <a:bodyPr/>
                    <a:lstStyle/>
                    <a:p>
                      <a:r>
                        <a:rPr lang="ru-RU" sz="1000" b="1" dirty="0">
                          <a:solidFill>
                            <a:srgbClr val="FFC000"/>
                          </a:solidFill>
                        </a:rPr>
                        <a:t>2</a:t>
                      </a:r>
                      <a:endParaRPr lang="en-US" sz="1000" b="1" dirty="0">
                        <a:solidFill>
                          <a:srgbClr val="FFC000"/>
                        </a:solidFill>
                      </a:endParaRPr>
                    </a:p>
                  </a:txBody>
                  <a:tcPr marL="67660" marR="67660" marT="33830" marB="33830"/>
                </a:tc>
                <a:tc>
                  <a:txBody>
                    <a:bodyPr/>
                    <a:lstStyle/>
                    <a:p>
                      <a:r>
                        <a:rPr lang="en-US" sz="1000" b="0" dirty="0"/>
                        <a:t>BMW</a:t>
                      </a:r>
                    </a:p>
                  </a:txBody>
                  <a:tcPr marL="67660" marR="67660" marT="33830" marB="33830"/>
                </a:tc>
                <a:tc>
                  <a:txBody>
                    <a:bodyPr/>
                    <a:lstStyle/>
                    <a:p>
                      <a:r>
                        <a:rPr lang="ru-RU" sz="1000" b="0" dirty="0"/>
                        <a:t>Германия</a:t>
                      </a:r>
                      <a:endParaRPr lang="en-US" sz="1000" b="0" dirty="0"/>
                    </a:p>
                  </a:txBody>
                  <a:tcPr marL="67660" marR="67660" marT="33830" marB="33830"/>
                </a:tc>
                <a:extLst>
                  <a:ext uri="{0D108BD9-81ED-4DB2-BD59-A6C34878D82A}">
                    <a16:rowId xmlns:a16="http://schemas.microsoft.com/office/drawing/2014/main" val="1952427396"/>
                  </a:ext>
                </a:extLst>
              </a:tr>
              <a:tr h="201195">
                <a:tc>
                  <a:txBody>
                    <a:bodyPr/>
                    <a:lstStyle/>
                    <a:p>
                      <a:r>
                        <a:rPr lang="ru-RU" sz="1000" b="1" dirty="0">
                          <a:solidFill>
                            <a:srgbClr val="FFC000"/>
                          </a:solidFill>
                        </a:rPr>
                        <a:t>3</a:t>
                      </a:r>
                      <a:endParaRPr lang="en-US" sz="1000" b="1" dirty="0">
                        <a:solidFill>
                          <a:srgbClr val="FFC000"/>
                        </a:solidFill>
                      </a:endParaRPr>
                    </a:p>
                  </a:txBody>
                  <a:tcPr marL="67660" marR="67660" marT="33830" marB="3383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0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Ford Motor</a:t>
                      </a:r>
                    </a:p>
                  </a:txBody>
                  <a:tcPr marL="67660" marR="67660" marT="33830" marB="33830"/>
                </a:tc>
                <a:tc>
                  <a:txBody>
                    <a:bodyPr/>
                    <a:lstStyle/>
                    <a:p>
                      <a:r>
                        <a:rPr lang="ru-RU" sz="1000" b="0" dirty="0"/>
                        <a:t>США</a:t>
                      </a:r>
                      <a:endParaRPr lang="en-US" sz="1000" b="0" dirty="0"/>
                    </a:p>
                  </a:txBody>
                  <a:tcPr marL="67660" marR="67660" marT="33830" marB="33830"/>
                </a:tc>
                <a:extLst>
                  <a:ext uri="{0D108BD9-81ED-4DB2-BD59-A6C34878D82A}">
                    <a16:rowId xmlns:a16="http://schemas.microsoft.com/office/drawing/2014/main" val="1870966865"/>
                  </a:ext>
                </a:extLst>
              </a:tr>
              <a:tr h="201195">
                <a:tc>
                  <a:txBody>
                    <a:bodyPr/>
                    <a:lstStyle/>
                    <a:p>
                      <a:r>
                        <a:rPr lang="ru-RU" sz="1000" b="1" dirty="0">
                          <a:solidFill>
                            <a:srgbClr val="FFC000"/>
                          </a:solidFill>
                        </a:rPr>
                        <a:t>4</a:t>
                      </a:r>
                      <a:endParaRPr lang="en-US" sz="1000" b="1" dirty="0">
                        <a:solidFill>
                          <a:srgbClr val="FFC000"/>
                        </a:solidFill>
                      </a:endParaRPr>
                    </a:p>
                  </a:txBody>
                  <a:tcPr marL="67660" marR="67660" marT="33830" marB="3383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0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Hyundai–Kia</a:t>
                      </a:r>
                      <a:endParaRPr lang="en-US" sz="1000" b="0" dirty="0"/>
                    </a:p>
                  </a:txBody>
                  <a:tcPr marL="67660" marR="67660" marT="33830" marB="33830"/>
                </a:tc>
                <a:tc>
                  <a:txBody>
                    <a:bodyPr/>
                    <a:lstStyle/>
                    <a:p>
                      <a:r>
                        <a:rPr lang="ru-RU" sz="1000" b="0" dirty="0"/>
                        <a:t>Южная Корея</a:t>
                      </a:r>
                      <a:endParaRPr lang="en-US" sz="1000" b="0" dirty="0"/>
                    </a:p>
                  </a:txBody>
                  <a:tcPr marL="67660" marR="67660" marT="33830" marB="33830"/>
                </a:tc>
                <a:extLst>
                  <a:ext uri="{0D108BD9-81ED-4DB2-BD59-A6C34878D82A}">
                    <a16:rowId xmlns:a16="http://schemas.microsoft.com/office/drawing/2014/main" val="3356020426"/>
                  </a:ext>
                </a:extLst>
              </a:tr>
            </a:tbl>
          </a:graphicData>
        </a:graphic>
      </p:graphicFrame>
      <p:graphicFrame>
        <p:nvGraphicFramePr>
          <p:cNvPr id="25" name="Table 26">
            <a:extLst>
              <a:ext uri="{FF2B5EF4-FFF2-40B4-BE49-F238E27FC236}">
                <a16:creationId xmlns:a16="http://schemas.microsoft.com/office/drawing/2014/main" id="{7236A7EB-3AD0-4BCE-B750-8646D1F8D2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4909720"/>
              </p:ext>
            </p:extLst>
          </p:nvPr>
        </p:nvGraphicFramePr>
        <p:xfrm>
          <a:off x="1223394" y="1600824"/>
          <a:ext cx="6109075" cy="1405008"/>
        </p:xfrm>
        <a:graphic>
          <a:graphicData uri="http://schemas.openxmlformats.org/drawingml/2006/table">
            <a:tbl>
              <a:tblPr firstRow="1" firstCol="1" bandRow="1">
                <a:tableStyleId>{08FB837D-C827-4EFA-A057-4D05807E0F7C}</a:tableStyleId>
              </a:tblPr>
              <a:tblGrid>
                <a:gridCol w="1352925">
                  <a:extLst>
                    <a:ext uri="{9D8B030D-6E8A-4147-A177-3AD203B41FA5}">
                      <a16:colId xmlns:a16="http://schemas.microsoft.com/office/drawing/2014/main" val="2951347691"/>
                    </a:ext>
                  </a:extLst>
                </a:gridCol>
                <a:gridCol w="1090705">
                  <a:extLst>
                    <a:ext uri="{9D8B030D-6E8A-4147-A177-3AD203B41FA5}">
                      <a16:colId xmlns:a16="http://schemas.microsoft.com/office/drawing/2014/main" val="4079054335"/>
                    </a:ext>
                  </a:extLst>
                </a:gridCol>
                <a:gridCol w="1221815">
                  <a:extLst>
                    <a:ext uri="{9D8B030D-6E8A-4147-A177-3AD203B41FA5}">
                      <a16:colId xmlns:a16="http://schemas.microsoft.com/office/drawing/2014/main" val="2776966940"/>
                    </a:ext>
                  </a:extLst>
                </a:gridCol>
                <a:gridCol w="1221815">
                  <a:extLst>
                    <a:ext uri="{9D8B030D-6E8A-4147-A177-3AD203B41FA5}">
                      <a16:colId xmlns:a16="http://schemas.microsoft.com/office/drawing/2014/main" val="329810639"/>
                    </a:ext>
                  </a:extLst>
                </a:gridCol>
                <a:gridCol w="1221815">
                  <a:extLst>
                    <a:ext uri="{9D8B030D-6E8A-4147-A177-3AD203B41FA5}">
                      <a16:colId xmlns:a16="http://schemas.microsoft.com/office/drawing/2014/main" val="2986566667"/>
                    </a:ext>
                  </a:extLst>
                </a:gridCol>
              </a:tblGrid>
              <a:tr h="209811">
                <a:tc>
                  <a:txBody>
                    <a:bodyPr/>
                    <a:lstStyle/>
                    <a:p>
                      <a:r>
                        <a:rPr lang="ru-RU" sz="1000" dirty="0"/>
                        <a:t>    Номер модели</a:t>
                      </a:r>
                      <a:endParaRPr lang="en-US" sz="1000" dirty="0"/>
                    </a:p>
                  </a:txBody>
                  <a:tcPr marL="81768" marR="81768" marT="40884" marB="40884">
                    <a:solidFill>
                      <a:srgbClr val="39C2D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000" dirty="0"/>
                        <a:t>Год выпуска</a:t>
                      </a:r>
                      <a:endParaRPr lang="en-US" sz="1000" dirty="0"/>
                    </a:p>
                  </a:txBody>
                  <a:tcPr marL="81768" marR="81768" marT="40884" marB="40884">
                    <a:solidFill>
                      <a:srgbClr val="39C2D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000" dirty="0"/>
                        <a:t>Производитель</a:t>
                      </a:r>
                      <a:endParaRPr lang="en-US" sz="1000" dirty="0"/>
                    </a:p>
                  </a:txBody>
                  <a:tcPr marL="81768" marR="81768" marT="40884" marB="40884">
                    <a:solidFill>
                      <a:srgbClr val="39C2D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000" dirty="0"/>
                        <a:t>Цвет</a:t>
                      </a:r>
                      <a:endParaRPr lang="en-US" sz="1000" dirty="0"/>
                    </a:p>
                  </a:txBody>
                  <a:tcPr marL="81768" marR="81768" marT="40884" marB="40884">
                    <a:solidFill>
                      <a:srgbClr val="39C2D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000" dirty="0"/>
                        <a:t>Тип кузова</a:t>
                      </a:r>
                      <a:endParaRPr lang="en-US" sz="1000" dirty="0"/>
                    </a:p>
                  </a:txBody>
                  <a:tcPr marL="81768" marR="81768" marT="40884" marB="40884">
                    <a:solidFill>
                      <a:srgbClr val="39C2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1522547"/>
                  </a:ext>
                </a:extLst>
              </a:tr>
              <a:tr h="172499">
                <a:tc>
                  <a:txBody>
                    <a:bodyPr/>
                    <a:lstStyle/>
                    <a:p>
                      <a:r>
                        <a:rPr lang="ru-RU" sz="1000" dirty="0">
                          <a:solidFill>
                            <a:srgbClr val="92D050"/>
                          </a:solidFill>
                        </a:rPr>
                        <a:t>10123</a:t>
                      </a:r>
                    </a:p>
                  </a:txBody>
                  <a:tcPr marL="81768" marR="81768" marT="40884" marB="40884"/>
                </a:tc>
                <a:tc>
                  <a:txBody>
                    <a:bodyPr/>
                    <a:lstStyle/>
                    <a:p>
                      <a:r>
                        <a:rPr lang="ru-RU" sz="1000" dirty="0"/>
                        <a:t>1991</a:t>
                      </a:r>
                      <a:endParaRPr lang="en-US" sz="1000" dirty="0"/>
                    </a:p>
                  </a:txBody>
                  <a:tcPr marL="81768" marR="81768" marT="40884" marB="40884"/>
                </a:tc>
                <a:tc>
                  <a:txBody>
                    <a:bodyPr/>
                    <a:lstStyle/>
                    <a:p>
                      <a:r>
                        <a:rPr lang="ru-RU" sz="1000" b="1" dirty="0">
                          <a:solidFill>
                            <a:srgbClr val="FFC000"/>
                          </a:solidFill>
                        </a:rPr>
                        <a:t>1</a:t>
                      </a:r>
                      <a:endParaRPr lang="en-US" sz="1000" b="1" dirty="0">
                        <a:solidFill>
                          <a:srgbClr val="FFC000"/>
                        </a:solidFill>
                      </a:endParaRPr>
                    </a:p>
                  </a:txBody>
                  <a:tcPr marL="81768" marR="81768" marT="40884" marB="40884"/>
                </a:tc>
                <a:tc>
                  <a:txBody>
                    <a:bodyPr/>
                    <a:lstStyle/>
                    <a:p>
                      <a:r>
                        <a:rPr lang="ru-RU" sz="1000" dirty="0"/>
                        <a:t>Желтый</a:t>
                      </a:r>
                      <a:endParaRPr lang="en-US" sz="1000" dirty="0"/>
                    </a:p>
                  </a:txBody>
                  <a:tcPr marL="81768" marR="81768" marT="40884" marB="40884"/>
                </a:tc>
                <a:tc>
                  <a:txBody>
                    <a:bodyPr/>
                    <a:lstStyle/>
                    <a:p>
                      <a:r>
                        <a:rPr lang="ru-RU" sz="1000" dirty="0"/>
                        <a:t>Седан</a:t>
                      </a:r>
                      <a:endParaRPr lang="en-US" sz="1000" dirty="0"/>
                    </a:p>
                  </a:txBody>
                  <a:tcPr marL="81768" marR="81768" marT="40884" marB="40884"/>
                </a:tc>
                <a:extLst>
                  <a:ext uri="{0D108BD9-81ED-4DB2-BD59-A6C34878D82A}">
                    <a16:rowId xmlns:a16="http://schemas.microsoft.com/office/drawing/2014/main" val="2061567759"/>
                  </a:ext>
                </a:extLst>
              </a:tr>
              <a:tr h="172499">
                <a:tc>
                  <a:txBody>
                    <a:bodyPr/>
                    <a:lstStyle/>
                    <a:p>
                      <a:r>
                        <a:rPr lang="ru-RU" sz="1000" dirty="0">
                          <a:solidFill>
                            <a:srgbClr val="92D050"/>
                          </a:solidFill>
                        </a:rPr>
                        <a:t>10124</a:t>
                      </a:r>
                      <a:endParaRPr lang="en-US" sz="1000" dirty="0">
                        <a:solidFill>
                          <a:srgbClr val="92D050"/>
                        </a:solidFill>
                      </a:endParaRPr>
                    </a:p>
                  </a:txBody>
                  <a:tcPr marL="81768" marR="81768" marT="40884" marB="40884"/>
                </a:tc>
                <a:tc>
                  <a:txBody>
                    <a:bodyPr/>
                    <a:lstStyle/>
                    <a:p>
                      <a:r>
                        <a:rPr lang="ru-RU" sz="1000" dirty="0"/>
                        <a:t>1976</a:t>
                      </a:r>
                      <a:endParaRPr lang="en-US" sz="1000" dirty="0"/>
                    </a:p>
                  </a:txBody>
                  <a:tcPr marL="81768" marR="81768" marT="40884" marB="40884"/>
                </a:tc>
                <a:tc>
                  <a:txBody>
                    <a:bodyPr/>
                    <a:lstStyle/>
                    <a:p>
                      <a:r>
                        <a:rPr lang="ru-RU" sz="1000" b="1" dirty="0">
                          <a:solidFill>
                            <a:srgbClr val="FFC000"/>
                          </a:solidFill>
                        </a:rPr>
                        <a:t>2</a:t>
                      </a:r>
                      <a:endParaRPr lang="en-US" sz="1000" b="1" dirty="0">
                        <a:solidFill>
                          <a:srgbClr val="FFC000"/>
                        </a:solidFill>
                      </a:endParaRPr>
                    </a:p>
                  </a:txBody>
                  <a:tcPr marL="81768" marR="81768" marT="40884" marB="40884"/>
                </a:tc>
                <a:tc>
                  <a:txBody>
                    <a:bodyPr/>
                    <a:lstStyle/>
                    <a:p>
                      <a:r>
                        <a:rPr lang="ru-RU" sz="1000" dirty="0"/>
                        <a:t>Синий</a:t>
                      </a:r>
                    </a:p>
                  </a:txBody>
                  <a:tcPr marL="81768" marR="81768" marT="40884" marB="40884"/>
                </a:tc>
                <a:tc>
                  <a:txBody>
                    <a:bodyPr/>
                    <a:lstStyle/>
                    <a:p>
                      <a:r>
                        <a:rPr lang="ru-RU" sz="1000" dirty="0"/>
                        <a:t>Хетчбэк</a:t>
                      </a:r>
                      <a:endParaRPr lang="en-US" sz="1000" dirty="0"/>
                    </a:p>
                  </a:txBody>
                  <a:tcPr marL="81768" marR="81768" marT="40884" marB="40884"/>
                </a:tc>
                <a:extLst>
                  <a:ext uri="{0D108BD9-81ED-4DB2-BD59-A6C34878D82A}">
                    <a16:rowId xmlns:a16="http://schemas.microsoft.com/office/drawing/2014/main" val="2208235217"/>
                  </a:ext>
                </a:extLst>
              </a:tr>
              <a:tr h="172499">
                <a:tc>
                  <a:txBody>
                    <a:bodyPr/>
                    <a:lstStyle/>
                    <a:p>
                      <a:r>
                        <a:rPr lang="ru-RU" sz="1000" dirty="0">
                          <a:solidFill>
                            <a:srgbClr val="92D050"/>
                          </a:solidFill>
                        </a:rPr>
                        <a:t>10125</a:t>
                      </a:r>
                      <a:endParaRPr lang="en-US" sz="1000" dirty="0">
                        <a:solidFill>
                          <a:srgbClr val="92D050"/>
                        </a:solidFill>
                      </a:endParaRPr>
                    </a:p>
                  </a:txBody>
                  <a:tcPr marL="81768" marR="81768" marT="40884" marB="40884"/>
                </a:tc>
                <a:tc>
                  <a:txBody>
                    <a:bodyPr/>
                    <a:lstStyle/>
                    <a:p>
                      <a:r>
                        <a:rPr lang="ru-RU" sz="1000" dirty="0"/>
                        <a:t>2000</a:t>
                      </a:r>
                      <a:endParaRPr lang="en-US" sz="1000" dirty="0"/>
                    </a:p>
                  </a:txBody>
                  <a:tcPr marL="81768" marR="81768" marT="40884" marB="40884"/>
                </a:tc>
                <a:tc>
                  <a:txBody>
                    <a:bodyPr/>
                    <a:lstStyle/>
                    <a:p>
                      <a:r>
                        <a:rPr lang="ru-RU" sz="1000" b="1" dirty="0">
                          <a:solidFill>
                            <a:srgbClr val="FFC000"/>
                          </a:solidFill>
                        </a:rPr>
                        <a:t>1</a:t>
                      </a:r>
                      <a:endParaRPr lang="en-US" sz="1000" b="1" dirty="0">
                        <a:solidFill>
                          <a:srgbClr val="FFC000"/>
                        </a:solidFill>
                      </a:endParaRPr>
                    </a:p>
                  </a:txBody>
                  <a:tcPr marL="81768" marR="81768" marT="40884" marB="40884"/>
                </a:tc>
                <a:tc>
                  <a:txBody>
                    <a:bodyPr/>
                    <a:lstStyle/>
                    <a:p>
                      <a:r>
                        <a:rPr lang="ru-RU" sz="1000" dirty="0"/>
                        <a:t>Желтый</a:t>
                      </a:r>
                      <a:endParaRPr lang="en-US" sz="1000" dirty="0"/>
                    </a:p>
                  </a:txBody>
                  <a:tcPr marL="81768" marR="81768" marT="40884" marB="40884"/>
                </a:tc>
                <a:tc>
                  <a:txBody>
                    <a:bodyPr/>
                    <a:lstStyle/>
                    <a:p>
                      <a:r>
                        <a:rPr lang="ru-RU" sz="1000" dirty="0"/>
                        <a:t>Универсал</a:t>
                      </a:r>
                      <a:endParaRPr lang="en-US" sz="1000" dirty="0"/>
                    </a:p>
                  </a:txBody>
                  <a:tcPr marL="81768" marR="81768" marT="40884" marB="40884"/>
                </a:tc>
                <a:extLst>
                  <a:ext uri="{0D108BD9-81ED-4DB2-BD59-A6C34878D82A}">
                    <a16:rowId xmlns:a16="http://schemas.microsoft.com/office/drawing/2014/main" val="3740259366"/>
                  </a:ext>
                </a:extLst>
              </a:tr>
              <a:tr h="172499">
                <a:tc>
                  <a:txBody>
                    <a:bodyPr/>
                    <a:lstStyle/>
                    <a:p>
                      <a:r>
                        <a:rPr lang="ru-RU" sz="1000" dirty="0">
                          <a:solidFill>
                            <a:srgbClr val="92D050"/>
                          </a:solidFill>
                        </a:rPr>
                        <a:t>10126</a:t>
                      </a:r>
                      <a:endParaRPr lang="en-US" sz="1000" dirty="0">
                        <a:solidFill>
                          <a:srgbClr val="92D050"/>
                        </a:solidFill>
                      </a:endParaRPr>
                    </a:p>
                  </a:txBody>
                  <a:tcPr marL="81768" marR="81768" marT="40884" marB="40884"/>
                </a:tc>
                <a:tc>
                  <a:txBody>
                    <a:bodyPr/>
                    <a:lstStyle/>
                    <a:p>
                      <a:r>
                        <a:rPr lang="ru-RU" sz="1000" dirty="0"/>
                        <a:t>2005</a:t>
                      </a:r>
                      <a:endParaRPr lang="en-US" sz="1000" dirty="0"/>
                    </a:p>
                  </a:txBody>
                  <a:tcPr marL="81768" marR="81768" marT="40884" marB="40884"/>
                </a:tc>
                <a:tc>
                  <a:txBody>
                    <a:bodyPr/>
                    <a:lstStyle/>
                    <a:p>
                      <a:r>
                        <a:rPr lang="ru-RU" sz="1000" b="1" dirty="0">
                          <a:solidFill>
                            <a:srgbClr val="FFC000"/>
                          </a:solidFill>
                        </a:rPr>
                        <a:t>4</a:t>
                      </a:r>
                      <a:endParaRPr lang="en-US" sz="1000" b="1" dirty="0">
                        <a:solidFill>
                          <a:srgbClr val="FFC000"/>
                        </a:solidFill>
                      </a:endParaRPr>
                    </a:p>
                  </a:txBody>
                  <a:tcPr marL="81768" marR="81768" marT="40884" marB="40884"/>
                </a:tc>
                <a:tc>
                  <a:txBody>
                    <a:bodyPr/>
                    <a:lstStyle/>
                    <a:p>
                      <a:r>
                        <a:rPr lang="ru-RU" sz="1000" dirty="0"/>
                        <a:t>Черный</a:t>
                      </a:r>
                      <a:endParaRPr lang="en-US" sz="1000" dirty="0"/>
                    </a:p>
                  </a:txBody>
                  <a:tcPr marL="81768" marR="81768" marT="40884" marB="40884"/>
                </a:tc>
                <a:tc>
                  <a:txBody>
                    <a:bodyPr/>
                    <a:lstStyle/>
                    <a:p>
                      <a:r>
                        <a:rPr lang="ru-RU" sz="1000" dirty="0"/>
                        <a:t>Лифтбэк</a:t>
                      </a:r>
                      <a:endParaRPr lang="en-US" sz="1000" dirty="0"/>
                    </a:p>
                  </a:txBody>
                  <a:tcPr marL="81768" marR="81768" marT="40884" marB="40884"/>
                </a:tc>
                <a:extLst>
                  <a:ext uri="{0D108BD9-81ED-4DB2-BD59-A6C34878D82A}">
                    <a16:rowId xmlns:a16="http://schemas.microsoft.com/office/drawing/2014/main" val="1458868717"/>
                  </a:ext>
                </a:extLst>
              </a:tr>
              <a:tr h="172499">
                <a:tc>
                  <a:txBody>
                    <a:bodyPr/>
                    <a:lstStyle/>
                    <a:p>
                      <a:r>
                        <a:rPr lang="ru-RU" sz="1000" dirty="0">
                          <a:solidFill>
                            <a:srgbClr val="92D050"/>
                          </a:solidFill>
                        </a:rPr>
                        <a:t>10127</a:t>
                      </a:r>
                      <a:endParaRPr lang="en-US" sz="1000" dirty="0">
                        <a:solidFill>
                          <a:srgbClr val="92D050"/>
                        </a:solidFill>
                      </a:endParaRPr>
                    </a:p>
                  </a:txBody>
                  <a:tcPr marL="81768" marR="81768" marT="40884" marB="40884"/>
                </a:tc>
                <a:tc>
                  <a:txBody>
                    <a:bodyPr/>
                    <a:lstStyle/>
                    <a:p>
                      <a:r>
                        <a:rPr lang="ru-RU" sz="1000" dirty="0"/>
                        <a:t>1988</a:t>
                      </a:r>
                      <a:endParaRPr lang="en-US" sz="1000" dirty="0"/>
                    </a:p>
                  </a:txBody>
                  <a:tcPr marL="81768" marR="81768" marT="40884" marB="40884"/>
                </a:tc>
                <a:tc>
                  <a:txBody>
                    <a:bodyPr/>
                    <a:lstStyle/>
                    <a:p>
                      <a:r>
                        <a:rPr lang="ru-RU" sz="1000" b="1" dirty="0">
                          <a:solidFill>
                            <a:srgbClr val="FFC000"/>
                          </a:solidFill>
                        </a:rPr>
                        <a:t>3</a:t>
                      </a:r>
                      <a:endParaRPr lang="en-US" sz="1000" b="1" dirty="0">
                        <a:solidFill>
                          <a:srgbClr val="FFC000"/>
                        </a:solidFill>
                      </a:endParaRPr>
                    </a:p>
                  </a:txBody>
                  <a:tcPr marL="81768" marR="81768" marT="40884" marB="40884"/>
                </a:tc>
                <a:tc>
                  <a:txBody>
                    <a:bodyPr/>
                    <a:lstStyle/>
                    <a:p>
                      <a:r>
                        <a:rPr lang="ru-RU" sz="1000" dirty="0"/>
                        <a:t>Белый</a:t>
                      </a:r>
                      <a:endParaRPr lang="en-US" sz="1000" dirty="0"/>
                    </a:p>
                  </a:txBody>
                  <a:tcPr marL="81768" marR="81768" marT="40884" marB="40884"/>
                </a:tc>
                <a:tc>
                  <a:txBody>
                    <a:bodyPr/>
                    <a:lstStyle/>
                    <a:p>
                      <a:r>
                        <a:rPr lang="ru-RU" sz="1000" dirty="0"/>
                        <a:t>Седан</a:t>
                      </a:r>
                      <a:endParaRPr lang="en-US" sz="1000" dirty="0"/>
                    </a:p>
                  </a:txBody>
                  <a:tcPr marL="81768" marR="81768" marT="40884" marB="40884"/>
                </a:tc>
                <a:extLst>
                  <a:ext uri="{0D108BD9-81ED-4DB2-BD59-A6C34878D82A}">
                    <a16:rowId xmlns:a16="http://schemas.microsoft.com/office/drawing/2014/main" val="2266003797"/>
                  </a:ext>
                </a:extLst>
              </a:tr>
            </a:tbl>
          </a:graphicData>
        </a:graphic>
      </p:graphicFrame>
      <p:pic>
        <p:nvPicPr>
          <p:cNvPr id="33" name="Graphic 32" descr="Key with solid fill">
            <a:extLst>
              <a:ext uri="{FF2B5EF4-FFF2-40B4-BE49-F238E27FC236}">
                <a16:creationId xmlns:a16="http://schemas.microsoft.com/office/drawing/2014/main" id="{FAF546E9-32E9-463F-8D16-3A02529AA0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5400000">
            <a:off x="1300753" y="3306086"/>
            <a:ext cx="245538" cy="245538"/>
          </a:xfrm>
          <a:prstGeom prst="rect">
            <a:avLst/>
          </a:prstGeom>
        </p:spPr>
      </p:pic>
      <p:grpSp>
        <p:nvGrpSpPr>
          <p:cNvPr id="48" name="Group 47">
            <a:extLst>
              <a:ext uri="{FF2B5EF4-FFF2-40B4-BE49-F238E27FC236}">
                <a16:creationId xmlns:a16="http://schemas.microsoft.com/office/drawing/2014/main" id="{B6F7B726-BE98-457F-9BB4-1ECB7ECA7507}"/>
              </a:ext>
            </a:extLst>
          </p:cNvPr>
          <p:cNvGrpSpPr/>
          <p:nvPr/>
        </p:nvGrpSpPr>
        <p:grpSpPr>
          <a:xfrm>
            <a:off x="3592077" y="1309996"/>
            <a:ext cx="589678" cy="307777"/>
            <a:chOff x="2739189" y="1357320"/>
            <a:chExt cx="589678" cy="307777"/>
          </a:xfrm>
        </p:grpSpPr>
        <p:pic>
          <p:nvPicPr>
            <p:cNvPr id="44" name="Graphic 43" descr="Key with solid fill">
              <a:extLst>
                <a:ext uri="{FF2B5EF4-FFF2-40B4-BE49-F238E27FC236}">
                  <a16:creationId xmlns:a16="http://schemas.microsoft.com/office/drawing/2014/main" id="{F845D8F4-E62A-415D-BB3A-5360A13336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5400000">
              <a:off x="2739189" y="1363086"/>
              <a:ext cx="245538" cy="245538"/>
            </a:xfrm>
            <a:prstGeom prst="rect">
              <a:avLst/>
            </a:prstGeom>
          </p:spPr>
        </p:pic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C75230D2-1755-414F-B423-B71FC3771B8C}"/>
                </a:ext>
              </a:extLst>
            </p:cNvPr>
            <p:cNvSpPr txBox="1"/>
            <p:nvPr/>
          </p:nvSpPr>
          <p:spPr>
            <a:xfrm>
              <a:off x="2852617" y="1357320"/>
              <a:ext cx="47625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 err="1">
                  <a:latin typeface="Times New Roman" panose="02020603050405020304" pitchFamily="18" charset="0"/>
                </a:rPr>
                <a:t>Fk</a:t>
              </a:r>
              <a:r>
                <a:rPr lang="en-US" dirty="0">
                  <a:latin typeface="Times New Roman" panose="02020603050405020304" pitchFamily="18" charset="0"/>
                </a:rPr>
                <a:t> </a:t>
              </a:r>
              <a:endParaRPr lang="en-US" dirty="0"/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E6BAB5DC-3D65-4D29-9B4C-8C890D07C19D}"/>
              </a:ext>
            </a:extLst>
          </p:cNvPr>
          <p:cNvSpPr txBox="1"/>
          <p:nvPr/>
        </p:nvSpPr>
        <p:spPr>
          <a:xfrm>
            <a:off x="1461715" y="3301101"/>
            <a:ext cx="4699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</a:rPr>
              <a:t>Pk </a:t>
            </a:r>
            <a:endParaRPr lang="en-US" dirty="0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575F56FE-DE3B-4CB4-B3E5-6DF2E80988DD}"/>
              </a:ext>
            </a:extLst>
          </p:cNvPr>
          <p:cNvGrpSpPr/>
          <p:nvPr/>
        </p:nvGrpSpPr>
        <p:grpSpPr>
          <a:xfrm>
            <a:off x="1223394" y="1277116"/>
            <a:ext cx="592669" cy="307777"/>
            <a:chOff x="230712" y="1336958"/>
            <a:chExt cx="592669" cy="307777"/>
          </a:xfrm>
        </p:grpSpPr>
        <p:pic>
          <p:nvPicPr>
            <p:cNvPr id="43" name="Graphic 42" descr="Key with solid fill">
              <a:extLst>
                <a:ext uri="{FF2B5EF4-FFF2-40B4-BE49-F238E27FC236}">
                  <a16:creationId xmlns:a16="http://schemas.microsoft.com/office/drawing/2014/main" id="{6C32711A-99CD-4478-9232-6C4543BFA35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5400000">
              <a:off x="230712" y="1365617"/>
              <a:ext cx="245538" cy="245538"/>
            </a:xfrm>
            <a:prstGeom prst="rect">
              <a:avLst/>
            </a:prstGeom>
          </p:spPr>
        </p:pic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852B970F-495F-416E-84D6-E4D66D2338FC}"/>
                </a:ext>
              </a:extLst>
            </p:cNvPr>
            <p:cNvSpPr txBox="1"/>
            <p:nvPr/>
          </p:nvSpPr>
          <p:spPr>
            <a:xfrm>
              <a:off x="353481" y="1336958"/>
              <a:ext cx="46990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</a:rPr>
                <a:t>Pk </a:t>
              </a:r>
              <a:endParaRPr lang="en-US" dirty="0"/>
            </a:p>
          </p:txBody>
        </p:sp>
      </p:grp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B0118BD8-A934-424F-94AE-4A3F43990960}"/>
              </a:ext>
            </a:extLst>
          </p:cNvPr>
          <p:cNvCxnSpPr>
            <a:cxnSpLocks/>
            <a:stCxn id="25" idx="2"/>
          </p:cNvCxnSpPr>
          <p:nvPr/>
        </p:nvCxnSpPr>
        <p:spPr>
          <a:xfrm flipH="1">
            <a:off x="1975919" y="3005832"/>
            <a:ext cx="2302012" cy="598832"/>
          </a:xfrm>
          <a:prstGeom prst="straightConnector1">
            <a:avLst/>
          </a:prstGeom>
          <a:ln>
            <a:solidFill>
              <a:srgbClr val="0064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Google Shape;329;p32">
            <a:extLst>
              <a:ext uri="{FF2B5EF4-FFF2-40B4-BE49-F238E27FC236}">
                <a16:creationId xmlns:a16="http://schemas.microsoft.com/office/drawing/2014/main" id="{22E0008F-5FAE-49E2-8655-06A08BCC2D24}"/>
              </a:ext>
            </a:extLst>
          </p:cNvPr>
          <p:cNvSpPr txBox="1">
            <a:spLocks/>
          </p:cNvSpPr>
          <p:nvPr/>
        </p:nvSpPr>
        <p:spPr>
          <a:xfrm>
            <a:off x="103254" y="507824"/>
            <a:ext cx="6808086" cy="5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●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○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■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●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○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■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●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○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800"/>
              <a:buFont typeface="DM Sans"/>
              <a:buChar char="■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ru-RU" sz="1400" dirty="0"/>
              <a:t>Внешний ключ (</a:t>
            </a:r>
            <a:r>
              <a:rPr lang="en-US" sz="1400" dirty="0"/>
              <a:t>Foreign Key </a:t>
            </a:r>
            <a:r>
              <a:rPr lang="ru-RU" sz="1400" dirty="0"/>
              <a:t>или </a:t>
            </a:r>
            <a:r>
              <a:rPr lang="en-US" sz="1400" dirty="0"/>
              <a:t>FK</a:t>
            </a:r>
            <a:r>
              <a:rPr lang="ru-RU" sz="1400" dirty="0"/>
              <a:t>) — это столбец или комбинация столбцов, значения которых соответствуют </a:t>
            </a:r>
            <a:r>
              <a:rPr lang="ru-RU" sz="1400" i="1" dirty="0"/>
              <a:t>Первичному ключу </a:t>
            </a:r>
            <a:r>
              <a:rPr lang="ru-RU" sz="1400" dirty="0"/>
              <a:t>в другой таблице.</a:t>
            </a:r>
            <a:endParaRPr lang="en-US" sz="1400" dirty="0"/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endParaRPr lang="ru-RU" sz="14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7EEF4F4-2A05-4147-B8A6-6A232E3F8BF4}"/>
              </a:ext>
            </a:extLst>
          </p:cNvPr>
          <p:cNvSpPr/>
          <p:nvPr/>
        </p:nvSpPr>
        <p:spPr>
          <a:xfrm>
            <a:off x="996564" y="1819551"/>
            <a:ext cx="6924042" cy="290509"/>
          </a:xfrm>
          <a:prstGeom prst="rect">
            <a:avLst/>
          </a:prstGeom>
          <a:noFill/>
          <a:ln>
            <a:solidFill>
              <a:srgbClr val="0064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8DFB85A-D407-4AB5-AF23-EDC434A23087}"/>
              </a:ext>
            </a:extLst>
          </p:cNvPr>
          <p:cNvSpPr/>
          <p:nvPr/>
        </p:nvSpPr>
        <p:spPr>
          <a:xfrm>
            <a:off x="1081313" y="3897941"/>
            <a:ext cx="5087257" cy="290509"/>
          </a:xfrm>
          <a:prstGeom prst="rect">
            <a:avLst/>
          </a:prstGeom>
          <a:noFill/>
          <a:ln>
            <a:solidFill>
              <a:srgbClr val="0064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1803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  <p:bldP spid="16" grpId="0" animBg="1"/>
      <p:bldP spid="1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33"/>
          <p:cNvSpPr/>
          <p:nvPr/>
        </p:nvSpPr>
        <p:spPr>
          <a:xfrm rot="2700026">
            <a:off x="-260470" y="-157712"/>
            <a:ext cx="1267294" cy="1127413"/>
          </a:xfrm>
          <a:custGeom>
            <a:avLst/>
            <a:gdLst/>
            <a:ahLst/>
            <a:cxnLst/>
            <a:rect l="l" t="t" r="r" b="b"/>
            <a:pathLst>
              <a:path w="14376" h="12495" extrusionOk="0">
                <a:moveTo>
                  <a:pt x="7162" y="0"/>
                </a:moveTo>
                <a:cubicBezTo>
                  <a:pt x="3523" y="0"/>
                  <a:pt x="0" y="4267"/>
                  <a:pt x="998" y="8034"/>
                </a:cubicBezTo>
                <a:cubicBezTo>
                  <a:pt x="1672" y="10576"/>
                  <a:pt x="4194" y="12494"/>
                  <a:pt x="6817" y="12494"/>
                </a:cubicBezTo>
                <a:cubicBezTo>
                  <a:pt x="6883" y="12494"/>
                  <a:pt x="6950" y="12493"/>
                  <a:pt x="7017" y="12490"/>
                </a:cubicBezTo>
                <a:cubicBezTo>
                  <a:pt x="13009" y="12267"/>
                  <a:pt x="14375" y="4701"/>
                  <a:pt x="10223" y="1169"/>
                </a:cubicBezTo>
                <a:cubicBezTo>
                  <a:pt x="9263" y="352"/>
                  <a:pt x="8208" y="0"/>
                  <a:pt x="7162" y="0"/>
                </a:cubicBezTo>
                <a:close/>
              </a:path>
            </a:pathLst>
          </a:custGeom>
          <a:gradFill>
            <a:gsLst>
              <a:gs pos="0">
                <a:srgbClr val="8BE3FF"/>
              </a:gs>
              <a:gs pos="100000">
                <a:srgbClr val="ACFFD9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" name="Google Shape;523;p33"/>
          <p:cNvSpPr txBox="1">
            <a:spLocks noGrp="1"/>
          </p:cNvSpPr>
          <p:nvPr>
            <p:ph type="title"/>
          </p:nvPr>
        </p:nvSpPr>
        <p:spPr>
          <a:xfrm>
            <a:off x="-1" y="167622"/>
            <a:ext cx="3795914" cy="5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Таблицы. Связи 1:1</a:t>
            </a:r>
            <a:endParaRPr dirty="0"/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C751C2D7-BB8A-4E15-9B48-921B548801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5593866"/>
              </p:ext>
            </p:extLst>
          </p:nvPr>
        </p:nvGraphicFramePr>
        <p:xfrm>
          <a:off x="1027666" y="813406"/>
          <a:ext cx="1473574" cy="878492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473574">
                  <a:extLst>
                    <a:ext uri="{9D8B030D-6E8A-4147-A177-3AD203B41FA5}">
                      <a16:colId xmlns:a16="http://schemas.microsoft.com/office/drawing/2014/main" val="1006989469"/>
                    </a:ext>
                  </a:extLst>
                </a:gridCol>
              </a:tblGrid>
              <a:tr h="219623">
                <a:tc>
                  <a:txBody>
                    <a:bodyPr/>
                    <a:lstStyle/>
                    <a:p>
                      <a:r>
                        <a:rPr lang="ru-RU" sz="1000" dirty="0"/>
                        <a:t>Таблица Студенты</a:t>
                      </a:r>
                      <a:endParaRPr lang="en-US" sz="1000" dirty="0"/>
                    </a:p>
                  </a:txBody>
                  <a:tcPr marL="65887" marR="65887" marT="32943" marB="32943">
                    <a:solidFill>
                      <a:srgbClr val="39C2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915119"/>
                  </a:ext>
                </a:extLst>
              </a:tr>
              <a:tr h="219623">
                <a:tc>
                  <a:txBody>
                    <a:bodyPr/>
                    <a:lstStyle/>
                    <a:p>
                      <a:r>
                        <a:rPr lang="en-US" sz="1000" dirty="0" err="1"/>
                        <a:t>StudentID</a:t>
                      </a:r>
                      <a:endParaRPr lang="en-US" sz="1000" dirty="0"/>
                    </a:p>
                  </a:txBody>
                  <a:tcPr marL="65887" marR="65887" marT="32943" marB="32943"/>
                </a:tc>
                <a:extLst>
                  <a:ext uri="{0D108BD9-81ED-4DB2-BD59-A6C34878D82A}">
                    <a16:rowId xmlns:a16="http://schemas.microsoft.com/office/drawing/2014/main" val="1724011686"/>
                  </a:ext>
                </a:extLst>
              </a:tr>
              <a:tr h="219623">
                <a:tc>
                  <a:txBody>
                    <a:bodyPr/>
                    <a:lstStyle/>
                    <a:p>
                      <a:r>
                        <a:rPr lang="en-US" sz="1000" dirty="0" err="1"/>
                        <a:t>FullName</a:t>
                      </a:r>
                      <a:endParaRPr lang="en-US" sz="1000" dirty="0"/>
                    </a:p>
                  </a:txBody>
                  <a:tcPr marL="65887" marR="65887" marT="32943" marB="32943"/>
                </a:tc>
                <a:extLst>
                  <a:ext uri="{0D108BD9-81ED-4DB2-BD59-A6C34878D82A}">
                    <a16:rowId xmlns:a16="http://schemas.microsoft.com/office/drawing/2014/main" val="1307647748"/>
                  </a:ext>
                </a:extLst>
              </a:tr>
              <a:tr h="219623">
                <a:tc>
                  <a:txBody>
                    <a:bodyPr/>
                    <a:lstStyle/>
                    <a:p>
                      <a:r>
                        <a:rPr lang="en-US" sz="1000" dirty="0" err="1"/>
                        <a:t>DateofBirth</a:t>
                      </a:r>
                      <a:endParaRPr lang="en-US" sz="1000" dirty="0"/>
                    </a:p>
                  </a:txBody>
                  <a:tcPr marL="65887" marR="65887" marT="32943" marB="32943"/>
                </a:tc>
                <a:extLst>
                  <a:ext uri="{0D108BD9-81ED-4DB2-BD59-A6C34878D82A}">
                    <a16:rowId xmlns:a16="http://schemas.microsoft.com/office/drawing/2014/main" val="4122858746"/>
                  </a:ext>
                </a:extLst>
              </a:tr>
            </a:tbl>
          </a:graphicData>
        </a:graphic>
      </p:graphicFrame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8784A3FC-E9A1-48E9-B4C8-C857A108B3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3056015"/>
              </p:ext>
            </p:extLst>
          </p:nvPr>
        </p:nvGraphicFramePr>
        <p:xfrm>
          <a:off x="3133116" y="804317"/>
          <a:ext cx="1913584" cy="710490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1913584">
                  <a:extLst>
                    <a:ext uri="{9D8B030D-6E8A-4147-A177-3AD203B41FA5}">
                      <a16:colId xmlns:a16="http://schemas.microsoft.com/office/drawing/2014/main" val="3191222036"/>
                    </a:ext>
                  </a:extLst>
                </a:gridCol>
              </a:tblGrid>
              <a:tr h="255888">
                <a:tc>
                  <a:txBody>
                    <a:bodyPr/>
                    <a:lstStyle/>
                    <a:p>
                      <a:r>
                        <a:rPr lang="ru-RU" sz="1000" dirty="0"/>
                        <a:t>Таблица Рабочие Станции</a:t>
                      </a:r>
                      <a:endParaRPr lang="en-US" sz="1000" dirty="0"/>
                    </a:p>
                  </a:txBody>
                  <a:tcPr marL="68190" marR="68190" marT="34095" marB="34095">
                    <a:solidFill>
                      <a:srgbClr val="7FE7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9228987"/>
                  </a:ext>
                </a:extLst>
              </a:tr>
              <a:tr h="2273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000" dirty="0" err="1"/>
                        <a:t>StudentID</a:t>
                      </a:r>
                      <a:endParaRPr lang="en-US" sz="1000" dirty="0"/>
                    </a:p>
                  </a:txBody>
                  <a:tcPr marL="68190" marR="68190" marT="34095" marB="34095"/>
                </a:tc>
                <a:extLst>
                  <a:ext uri="{0D108BD9-81ED-4DB2-BD59-A6C34878D82A}">
                    <a16:rowId xmlns:a16="http://schemas.microsoft.com/office/drawing/2014/main" val="4159442271"/>
                  </a:ext>
                </a:extLst>
              </a:tr>
              <a:tr h="227301">
                <a:tc>
                  <a:txBody>
                    <a:bodyPr/>
                    <a:lstStyle/>
                    <a:p>
                      <a:r>
                        <a:rPr lang="en-US" sz="1000" dirty="0" err="1"/>
                        <a:t>WorkstationName</a:t>
                      </a:r>
                      <a:endParaRPr lang="en-US" sz="1000" dirty="0"/>
                    </a:p>
                  </a:txBody>
                  <a:tcPr marL="68190" marR="68190" marT="34095" marB="34095"/>
                </a:tc>
                <a:extLst>
                  <a:ext uri="{0D108BD9-81ED-4DB2-BD59-A6C34878D82A}">
                    <a16:rowId xmlns:a16="http://schemas.microsoft.com/office/drawing/2014/main" val="1239097655"/>
                  </a:ext>
                </a:extLst>
              </a:tr>
            </a:tbl>
          </a:graphicData>
        </a:graphic>
      </p:graphicFrame>
      <p:pic>
        <p:nvPicPr>
          <p:cNvPr id="16" name="Graphic 15" descr="Key with solid fill">
            <a:extLst>
              <a:ext uri="{FF2B5EF4-FFF2-40B4-BE49-F238E27FC236}">
                <a16:creationId xmlns:a16="http://schemas.microsoft.com/office/drawing/2014/main" id="{464B19C3-32A6-4971-B4CE-3216C2FA61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09517" y="997320"/>
            <a:ext cx="245126" cy="245126"/>
          </a:xfrm>
          <a:prstGeom prst="rect">
            <a:avLst/>
          </a:prstGeom>
        </p:spPr>
      </p:pic>
      <p:pic>
        <p:nvPicPr>
          <p:cNvPr id="17" name="Graphic 16" descr="Key outline">
            <a:extLst>
              <a:ext uri="{FF2B5EF4-FFF2-40B4-BE49-F238E27FC236}">
                <a16:creationId xmlns:a16="http://schemas.microsoft.com/office/drawing/2014/main" id="{58399106-F67C-44BB-9DE6-89A0909EB06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67561" y="1032714"/>
            <a:ext cx="253695" cy="253695"/>
          </a:xfrm>
          <a:prstGeom prst="rect">
            <a:avLst/>
          </a:prstGeom>
        </p:spPr>
      </p:pic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C6A64FD8-7BAD-4350-952B-6EE891C189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7801422"/>
              </p:ext>
            </p:extLst>
          </p:nvPr>
        </p:nvGraphicFramePr>
        <p:xfrm>
          <a:off x="151672" y="1912975"/>
          <a:ext cx="3480527" cy="14630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836015">
                  <a:extLst>
                    <a:ext uri="{9D8B030D-6E8A-4147-A177-3AD203B41FA5}">
                      <a16:colId xmlns:a16="http://schemas.microsoft.com/office/drawing/2014/main" val="1445542377"/>
                    </a:ext>
                  </a:extLst>
                </a:gridCol>
                <a:gridCol w="1684575">
                  <a:extLst>
                    <a:ext uri="{9D8B030D-6E8A-4147-A177-3AD203B41FA5}">
                      <a16:colId xmlns:a16="http://schemas.microsoft.com/office/drawing/2014/main" val="3798321233"/>
                    </a:ext>
                  </a:extLst>
                </a:gridCol>
                <a:gridCol w="959937">
                  <a:extLst>
                    <a:ext uri="{9D8B030D-6E8A-4147-A177-3AD203B41FA5}">
                      <a16:colId xmlns:a16="http://schemas.microsoft.com/office/drawing/2014/main" val="110862474"/>
                    </a:ext>
                  </a:extLst>
                </a:gridCol>
              </a:tblGrid>
              <a:tr h="202339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000" dirty="0"/>
                        <a:t>Таблица Студенты</a:t>
                      </a:r>
                      <a:endParaRPr lang="en-US" sz="1000" dirty="0"/>
                    </a:p>
                  </a:txBody>
                  <a:tcPr>
                    <a:solidFill>
                      <a:srgbClr val="39C2D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6919892"/>
                  </a:ext>
                </a:extLst>
              </a:tr>
              <a:tr h="2023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000" b="1" dirty="0" err="1">
                          <a:solidFill>
                            <a:schemeClr val="bg1"/>
                          </a:solidFill>
                        </a:rPr>
                        <a:t>StudentID</a:t>
                      </a:r>
                      <a:endParaRPr 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39C2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000" dirty="0" err="1">
                          <a:solidFill>
                            <a:schemeClr val="bg1"/>
                          </a:solidFill>
                        </a:rPr>
                        <a:t>FullName</a:t>
                      </a:r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39C2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000" dirty="0" err="1">
                          <a:solidFill>
                            <a:schemeClr val="bg1"/>
                          </a:solidFill>
                        </a:rPr>
                        <a:t>DateofBirth</a:t>
                      </a:r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39C2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2728785"/>
                  </a:ext>
                </a:extLst>
              </a:tr>
              <a:tr h="202339">
                <a:tc>
                  <a:txBody>
                    <a:bodyPr/>
                    <a:lstStyle/>
                    <a:p>
                      <a:r>
                        <a:rPr lang="en-US" sz="1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000" dirty="0"/>
                        <a:t>Юлия Поламарчук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000" dirty="0"/>
                        <a:t>1991-01-01</a:t>
                      </a:r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0471642"/>
                  </a:ext>
                </a:extLst>
              </a:tr>
              <a:tr h="202339">
                <a:tc>
                  <a:txBody>
                    <a:bodyPr/>
                    <a:lstStyle/>
                    <a:p>
                      <a:r>
                        <a:rPr lang="en-US" sz="1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000" dirty="0"/>
                        <a:t>Николай Пирожков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000" dirty="0"/>
                        <a:t>2000-05-03</a:t>
                      </a:r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0404552"/>
                  </a:ext>
                </a:extLst>
              </a:tr>
              <a:tr h="202339">
                <a:tc>
                  <a:txBody>
                    <a:bodyPr/>
                    <a:lstStyle/>
                    <a:p>
                      <a:r>
                        <a:rPr lang="en-US" sz="10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000" dirty="0"/>
                        <a:t>Василий Понарошку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000" dirty="0"/>
                        <a:t>3000-07-12</a:t>
                      </a:r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9144486"/>
                  </a:ext>
                </a:extLst>
              </a:tr>
              <a:tr h="202339">
                <a:tc>
                  <a:txBody>
                    <a:bodyPr/>
                    <a:lstStyle/>
                    <a:p>
                      <a:r>
                        <a:rPr lang="en-US" sz="10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000" dirty="0"/>
                        <a:t>Ольга Машерова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000" dirty="0"/>
                        <a:t>2020-03-04</a:t>
                      </a:r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9201755"/>
                  </a:ext>
                </a:extLst>
              </a:tr>
            </a:tbl>
          </a:graphicData>
        </a:graphic>
      </p:graphicFrame>
      <p:graphicFrame>
        <p:nvGraphicFramePr>
          <p:cNvPr id="23" name="Table 5">
            <a:extLst>
              <a:ext uri="{FF2B5EF4-FFF2-40B4-BE49-F238E27FC236}">
                <a16:creationId xmlns:a16="http://schemas.microsoft.com/office/drawing/2014/main" id="{BBD1C9A4-229A-46D8-9BE3-2DF2B1C093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4300261"/>
              </p:ext>
            </p:extLst>
          </p:nvPr>
        </p:nvGraphicFramePr>
        <p:xfrm>
          <a:off x="4354262" y="3624365"/>
          <a:ext cx="2370708" cy="14630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791417">
                  <a:extLst>
                    <a:ext uri="{9D8B030D-6E8A-4147-A177-3AD203B41FA5}">
                      <a16:colId xmlns:a16="http://schemas.microsoft.com/office/drawing/2014/main" val="1445542377"/>
                    </a:ext>
                  </a:extLst>
                </a:gridCol>
                <a:gridCol w="1579291">
                  <a:extLst>
                    <a:ext uri="{9D8B030D-6E8A-4147-A177-3AD203B41FA5}">
                      <a16:colId xmlns:a16="http://schemas.microsoft.com/office/drawing/2014/main" val="3798321233"/>
                    </a:ext>
                  </a:extLst>
                </a:gridCol>
              </a:tblGrid>
              <a:tr h="185207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000" dirty="0">
                          <a:solidFill>
                            <a:schemeClr val="bg1"/>
                          </a:solidFill>
                        </a:rPr>
                        <a:t>Таблица Рабочие Станции</a:t>
                      </a:r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7FE7D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6919892"/>
                  </a:ext>
                </a:extLst>
              </a:tr>
              <a:tr h="22584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000" b="1" dirty="0" err="1">
                          <a:solidFill>
                            <a:schemeClr val="bg1"/>
                          </a:solidFill>
                        </a:rPr>
                        <a:t>StudentID</a:t>
                      </a:r>
                      <a:endParaRPr 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7FE7D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err="1">
                          <a:solidFill>
                            <a:schemeClr val="bg1"/>
                          </a:solidFill>
                        </a:rPr>
                        <a:t>WorkstationName</a:t>
                      </a:r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7FE7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2728785"/>
                  </a:ext>
                </a:extLst>
              </a:tr>
              <a:tr h="225849">
                <a:tc>
                  <a:txBody>
                    <a:bodyPr/>
                    <a:lstStyle/>
                    <a:p>
                      <a:r>
                        <a:rPr lang="en-US" sz="1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EPBYMINW3920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0471642"/>
                  </a:ext>
                </a:extLst>
              </a:tr>
              <a:tr h="225849">
                <a:tc>
                  <a:txBody>
                    <a:bodyPr/>
                    <a:lstStyle/>
                    <a:p>
                      <a:r>
                        <a:rPr lang="en-US" sz="1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EPBYMINW4520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0404552"/>
                  </a:ext>
                </a:extLst>
              </a:tr>
              <a:tr h="225849">
                <a:tc>
                  <a:txBody>
                    <a:bodyPr/>
                    <a:lstStyle/>
                    <a:p>
                      <a:r>
                        <a:rPr lang="en-US" sz="10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EPBYMINW7777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5292853"/>
                  </a:ext>
                </a:extLst>
              </a:tr>
              <a:tr h="225849">
                <a:tc>
                  <a:txBody>
                    <a:bodyPr/>
                    <a:lstStyle/>
                    <a:p>
                      <a:r>
                        <a:rPr lang="en-US" sz="10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EPBYMINW4545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6941929"/>
                  </a:ext>
                </a:extLst>
              </a:tr>
            </a:tbl>
          </a:graphicData>
        </a:graphic>
      </p:graphicFrame>
      <p:sp>
        <p:nvSpPr>
          <p:cNvPr id="27" name="TextBox 26">
            <a:extLst>
              <a:ext uri="{FF2B5EF4-FFF2-40B4-BE49-F238E27FC236}">
                <a16:creationId xmlns:a16="http://schemas.microsoft.com/office/drawing/2014/main" id="{9F6211E5-78B4-4F58-90E9-BF4114B0996A}"/>
              </a:ext>
            </a:extLst>
          </p:cNvPr>
          <p:cNvSpPr txBox="1"/>
          <p:nvPr/>
        </p:nvSpPr>
        <p:spPr>
          <a:xfrm>
            <a:off x="6724970" y="1027002"/>
            <a:ext cx="291464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800" b="1" i="0" u="none" strike="noStrike" dirty="0">
                <a:solidFill>
                  <a:srgbClr val="006498"/>
                </a:solidFill>
                <a:effectLst/>
                <a:latin typeface="Verdana" panose="020B0604030504040204" pitchFamily="34" charset="0"/>
              </a:rPr>
              <a:t>идентификатор, </a:t>
            </a:r>
            <a:r>
              <a:rPr lang="en-US" sz="800" b="1" i="0" u="none" strike="noStrike" dirty="0">
                <a:solidFill>
                  <a:srgbClr val="006498"/>
                </a:solidFill>
                <a:effectLst/>
                <a:latin typeface="Verdana" panose="020B0604030504040204" pitchFamily="34" charset="0"/>
              </a:rPr>
              <a:t>PK</a:t>
            </a:r>
            <a:r>
              <a:rPr lang="ru-RU" sz="800" b="1" i="0" u="none" strike="noStrike" dirty="0">
                <a:solidFill>
                  <a:srgbClr val="006498"/>
                </a:solidFill>
                <a:effectLst/>
                <a:latin typeface="Verdana" panose="020B0604030504040204" pitchFamily="34" charset="0"/>
              </a:rPr>
              <a:t> и </a:t>
            </a:r>
            <a:r>
              <a:rPr lang="en-US" sz="800" b="1" i="0" u="none" strike="noStrike" dirty="0">
                <a:solidFill>
                  <a:srgbClr val="006498"/>
                </a:solidFill>
                <a:effectLst/>
                <a:latin typeface="Verdana" panose="020B0604030504040204" pitchFamily="34" charset="0"/>
              </a:rPr>
              <a:t>FK</a:t>
            </a:r>
            <a:endParaRPr lang="en-US" dirty="0">
              <a:solidFill>
                <a:srgbClr val="006498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09CC701-C064-479A-9D3E-660B6FCE200E}"/>
              </a:ext>
            </a:extLst>
          </p:cNvPr>
          <p:cNvSpPr txBox="1"/>
          <p:nvPr/>
        </p:nvSpPr>
        <p:spPr>
          <a:xfrm>
            <a:off x="2424062" y="965994"/>
            <a:ext cx="137185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800" b="1" i="0" u="none" strike="noStrike" dirty="0">
                <a:solidFill>
                  <a:srgbClr val="006498"/>
                </a:solidFill>
                <a:effectLst/>
                <a:latin typeface="Verdana" panose="020B0604030504040204" pitchFamily="34" charset="0"/>
              </a:rPr>
              <a:t>идентификатор, </a:t>
            </a:r>
            <a:r>
              <a:rPr lang="en-US" sz="800" b="1" i="0" u="none" strike="noStrike" dirty="0">
                <a:solidFill>
                  <a:srgbClr val="006498"/>
                </a:solidFill>
                <a:effectLst/>
                <a:latin typeface="Verdana" panose="020B0604030504040204" pitchFamily="34" charset="0"/>
              </a:rPr>
              <a:t>PK</a:t>
            </a:r>
            <a:r>
              <a:rPr lang="ru-RU" dirty="0">
                <a:solidFill>
                  <a:srgbClr val="006498"/>
                </a:solidFill>
              </a:rPr>
              <a:t> </a:t>
            </a:r>
            <a:endParaRPr lang="en-US" dirty="0">
              <a:solidFill>
                <a:srgbClr val="006498"/>
              </a:solidFill>
            </a:endParaRPr>
          </a:p>
        </p:txBody>
      </p:sp>
      <p:pic>
        <p:nvPicPr>
          <p:cNvPr id="31" name="Graphic 30" descr="Key outline">
            <a:extLst>
              <a:ext uri="{FF2B5EF4-FFF2-40B4-BE49-F238E27FC236}">
                <a16:creationId xmlns:a16="http://schemas.microsoft.com/office/drawing/2014/main" id="{EE584218-3E38-4D01-A86E-A3D971D5CD6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400000">
            <a:off x="4284564" y="3857090"/>
            <a:ext cx="253695" cy="253695"/>
          </a:xfrm>
          <a:prstGeom prst="rect">
            <a:avLst/>
          </a:prstGeom>
        </p:spPr>
      </p:pic>
      <p:pic>
        <p:nvPicPr>
          <p:cNvPr id="32" name="Graphic 31" descr="Key with solid fill">
            <a:extLst>
              <a:ext uri="{FF2B5EF4-FFF2-40B4-BE49-F238E27FC236}">
                <a16:creationId xmlns:a16="http://schemas.microsoft.com/office/drawing/2014/main" id="{7D7EE300-5450-4AA6-A178-2DEF8A8340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5400000">
            <a:off x="782540" y="2162104"/>
            <a:ext cx="245126" cy="245126"/>
          </a:xfrm>
          <a:prstGeom prst="rect">
            <a:avLst/>
          </a:prstGeom>
        </p:spPr>
      </p:pic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E177CB12-63EB-4C6A-9A71-3818E940A631}"/>
              </a:ext>
            </a:extLst>
          </p:cNvPr>
          <p:cNvCxnSpPr>
            <a:cxnSpLocks/>
            <a:stCxn id="32" idx="3"/>
          </p:cNvCxnSpPr>
          <p:nvPr/>
        </p:nvCxnSpPr>
        <p:spPr>
          <a:xfrm rot="16200000" flipH="1">
            <a:off x="1828691" y="1483641"/>
            <a:ext cx="1576708" cy="3423885"/>
          </a:xfrm>
          <a:prstGeom prst="bentConnector2">
            <a:avLst/>
          </a:prstGeom>
          <a:ln>
            <a:solidFill>
              <a:srgbClr val="0064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946A936A-E169-42FD-B4D6-9DD02E26B961}"/>
              </a:ext>
            </a:extLst>
          </p:cNvPr>
          <p:cNvSpPr/>
          <p:nvPr/>
        </p:nvSpPr>
        <p:spPr>
          <a:xfrm>
            <a:off x="151672" y="2145074"/>
            <a:ext cx="807178" cy="1230941"/>
          </a:xfrm>
          <a:prstGeom prst="rect">
            <a:avLst/>
          </a:prstGeom>
          <a:noFill/>
          <a:ln>
            <a:solidFill>
              <a:srgbClr val="0064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FDFBB07-7033-4732-81D8-AA1D84B73E17}"/>
              </a:ext>
            </a:extLst>
          </p:cNvPr>
          <p:cNvSpPr/>
          <p:nvPr/>
        </p:nvSpPr>
        <p:spPr>
          <a:xfrm>
            <a:off x="4354262" y="3857090"/>
            <a:ext cx="776538" cy="1230316"/>
          </a:xfrm>
          <a:prstGeom prst="rect">
            <a:avLst/>
          </a:prstGeom>
          <a:noFill/>
          <a:ln>
            <a:solidFill>
              <a:srgbClr val="0064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DADD1BCA-399D-4967-92FA-6A3E7DC9FA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3721130"/>
              </p:ext>
            </p:extLst>
          </p:nvPr>
        </p:nvGraphicFramePr>
        <p:xfrm>
          <a:off x="3632199" y="2164067"/>
          <a:ext cx="1579291" cy="12192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79291">
                  <a:extLst>
                    <a:ext uri="{9D8B030D-6E8A-4147-A177-3AD203B41FA5}">
                      <a16:colId xmlns:a16="http://schemas.microsoft.com/office/drawing/2014/main" val="1025384840"/>
                    </a:ext>
                  </a:extLst>
                </a:gridCol>
              </a:tblGrid>
              <a:tr h="225849">
                <a:tc>
                  <a:txBody>
                    <a:bodyPr/>
                    <a:lstStyle/>
                    <a:p>
                      <a:r>
                        <a:rPr lang="en-US" sz="1000" dirty="0" err="1">
                          <a:solidFill>
                            <a:schemeClr val="bg1"/>
                          </a:solidFill>
                        </a:rPr>
                        <a:t>WorkstationName</a:t>
                      </a:r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7FE7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6992835"/>
                  </a:ext>
                </a:extLst>
              </a:tr>
              <a:tr h="225849">
                <a:tc>
                  <a:txBody>
                    <a:bodyPr/>
                    <a:lstStyle/>
                    <a:p>
                      <a:r>
                        <a:rPr lang="en-US" sz="1000" dirty="0"/>
                        <a:t>EPBYMINW3920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1346985"/>
                  </a:ext>
                </a:extLst>
              </a:tr>
              <a:tr h="225849">
                <a:tc>
                  <a:txBody>
                    <a:bodyPr/>
                    <a:lstStyle/>
                    <a:p>
                      <a:r>
                        <a:rPr lang="en-US" sz="1000" dirty="0"/>
                        <a:t>EPBYMINW4520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550238"/>
                  </a:ext>
                </a:extLst>
              </a:tr>
              <a:tr h="225849">
                <a:tc>
                  <a:txBody>
                    <a:bodyPr/>
                    <a:lstStyle/>
                    <a:p>
                      <a:r>
                        <a:rPr lang="en-US" sz="1000" dirty="0"/>
                        <a:t>EPBYMINW7777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2354787"/>
                  </a:ext>
                </a:extLst>
              </a:tr>
              <a:tr h="225849">
                <a:tc>
                  <a:txBody>
                    <a:bodyPr/>
                    <a:lstStyle/>
                    <a:p>
                      <a:r>
                        <a:rPr lang="en-US" sz="1000" dirty="0"/>
                        <a:t>EPBYMINW4545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59676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70194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1.35802E-6 L 0.25313 1.35802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656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1.35802E-6 L 0.26111 1.35802E-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05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30" grpId="0"/>
      <p:bldP spid="4" grpId="0" animBg="1"/>
      <p:bldP spid="1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33"/>
          <p:cNvSpPr/>
          <p:nvPr/>
        </p:nvSpPr>
        <p:spPr>
          <a:xfrm rot="2700026">
            <a:off x="-252630" y="-135315"/>
            <a:ext cx="1264878" cy="1099386"/>
          </a:xfrm>
          <a:custGeom>
            <a:avLst/>
            <a:gdLst/>
            <a:ahLst/>
            <a:cxnLst/>
            <a:rect l="l" t="t" r="r" b="b"/>
            <a:pathLst>
              <a:path w="14376" h="12495" extrusionOk="0">
                <a:moveTo>
                  <a:pt x="7162" y="0"/>
                </a:moveTo>
                <a:cubicBezTo>
                  <a:pt x="3523" y="0"/>
                  <a:pt x="0" y="4267"/>
                  <a:pt x="998" y="8034"/>
                </a:cubicBezTo>
                <a:cubicBezTo>
                  <a:pt x="1672" y="10576"/>
                  <a:pt x="4194" y="12494"/>
                  <a:pt x="6817" y="12494"/>
                </a:cubicBezTo>
                <a:cubicBezTo>
                  <a:pt x="6883" y="12494"/>
                  <a:pt x="6950" y="12493"/>
                  <a:pt x="7017" y="12490"/>
                </a:cubicBezTo>
                <a:cubicBezTo>
                  <a:pt x="13009" y="12267"/>
                  <a:pt x="14375" y="4701"/>
                  <a:pt x="10223" y="1169"/>
                </a:cubicBezTo>
                <a:cubicBezTo>
                  <a:pt x="9263" y="352"/>
                  <a:pt x="8208" y="0"/>
                  <a:pt x="7162" y="0"/>
                </a:cubicBezTo>
                <a:close/>
              </a:path>
            </a:pathLst>
          </a:custGeom>
          <a:gradFill>
            <a:gsLst>
              <a:gs pos="0">
                <a:srgbClr val="8BE3FF"/>
              </a:gs>
              <a:gs pos="100000">
                <a:srgbClr val="ACFFD9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" name="Google Shape;523;p33"/>
          <p:cNvSpPr txBox="1">
            <a:spLocks noGrp="1"/>
          </p:cNvSpPr>
          <p:nvPr>
            <p:ph type="title"/>
          </p:nvPr>
        </p:nvSpPr>
        <p:spPr>
          <a:xfrm>
            <a:off x="-1" y="167622"/>
            <a:ext cx="3795914" cy="5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Таблицы. Связи 1:М</a:t>
            </a:r>
            <a:endParaRPr dirty="0"/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C751C2D7-BB8A-4E15-9B48-921B548801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6902475"/>
              </p:ext>
            </p:extLst>
          </p:nvPr>
        </p:nvGraphicFramePr>
        <p:xfrm>
          <a:off x="616897" y="1023600"/>
          <a:ext cx="1544361" cy="12192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44361">
                  <a:extLst>
                    <a:ext uri="{9D8B030D-6E8A-4147-A177-3AD203B41FA5}">
                      <a16:colId xmlns:a16="http://schemas.microsoft.com/office/drawing/2014/main" val="1006989469"/>
                    </a:ext>
                  </a:extLst>
                </a:gridCol>
              </a:tblGrid>
              <a:tr h="223495">
                <a:tc>
                  <a:txBody>
                    <a:bodyPr/>
                    <a:lstStyle/>
                    <a:p>
                      <a:r>
                        <a:rPr lang="ru-RU" sz="1000" dirty="0"/>
                        <a:t>Таблица Студенты</a:t>
                      </a:r>
                      <a:endParaRPr lang="en-US" sz="1000" dirty="0"/>
                    </a:p>
                  </a:txBody>
                  <a:tcPr>
                    <a:solidFill>
                      <a:srgbClr val="39C2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915119"/>
                  </a:ext>
                </a:extLst>
              </a:tr>
              <a:tr h="223495">
                <a:tc>
                  <a:txBody>
                    <a:bodyPr/>
                    <a:lstStyle/>
                    <a:p>
                      <a:r>
                        <a:rPr lang="en-US" sz="1000" dirty="0" err="1"/>
                        <a:t>StudentID</a:t>
                      </a:r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4011686"/>
                  </a:ext>
                </a:extLst>
              </a:tr>
              <a:tr h="223495">
                <a:tc>
                  <a:txBody>
                    <a:bodyPr/>
                    <a:lstStyle/>
                    <a:p>
                      <a:r>
                        <a:rPr lang="en-US" sz="1000" dirty="0" err="1"/>
                        <a:t>FullName</a:t>
                      </a:r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7647748"/>
                  </a:ext>
                </a:extLst>
              </a:tr>
              <a:tr h="223495">
                <a:tc>
                  <a:txBody>
                    <a:bodyPr/>
                    <a:lstStyle/>
                    <a:p>
                      <a:r>
                        <a:rPr lang="en-US" sz="1000" dirty="0" err="1"/>
                        <a:t>DateofBirth</a:t>
                      </a:r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2858746"/>
                  </a:ext>
                </a:extLst>
              </a:tr>
              <a:tr h="223495">
                <a:tc>
                  <a:txBody>
                    <a:bodyPr/>
                    <a:lstStyle/>
                    <a:p>
                      <a:r>
                        <a:rPr lang="en-US" sz="1000" b="1" dirty="0" err="1">
                          <a:solidFill>
                            <a:srgbClr val="21AF94"/>
                          </a:solidFill>
                        </a:rPr>
                        <a:t>GroupID</a:t>
                      </a:r>
                      <a:endParaRPr lang="en-US" sz="1000" b="1" dirty="0">
                        <a:solidFill>
                          <a:srgbClr val="21AF94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0397331"/>
                  </a:ext>
                </a:extLst>
              </a:tr>
            </a:tbl>
          </a:graphicData>
        </a:graphic>
      </p:graphicFrame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8784A3FC-E9A1-48E9-B4C8-C857A108B3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6331931"/>
              </p:ext>
            </p:extLst>
          </p:nvPr>
        </p:nvGraphicFramePr>
        <p:xfrm>
          <a:off x="2989549" y="1734322"/>
          <a:ext cx="1419132" cy="7315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419132">
                  <a:extLst>
                    <a:ext uri="{9D8B030D-6E8A-4147-A177-3AD203B41FA5}">
                      <a16:colId xmlns:a16="http://schemas.microsoft.com/office/drawing/2014/main" val="3191222036"/>
                    </a:ext>
                  </a:extLst>
                </a:gridCol>
              </a:tblGrid>
              <a:tr h="189877">
                <a:tc>
                  <a:txBody>
                    <a:bodyPr/>
                    <a:lstStyle/>
                    <a:p>
                      <a:r>
                        <a:rPr lang="ru-RU" sz="1000" dirty="0"/>
                        <a:t>Таблица Групы</a:t>
                      </a:r>
                      <a:endParaRPr lang="en-US" sz="1000" dirty="0"/>
                    </a:p>
                  </a:txBody>
                  <a:tcPr>
                    <a:solidFill>
                      <a:srgbClr val="7FE7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9228987"/>
                  </a:ext>
                </a:extLst>
              </a:tr>
              <a:tr h="18987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000" b="1" dirty="0" err="1">
                          <a:solidFill>
                            <a:srgbClr val="21AF94"/>
                          </a:solidFill>
                        </a:rPr>
                        <a:t>GroupID</a:t>
                      </a:r>
                      <a:endParaRPr lang="en-US" sz="1000" b="1" dirty="0">
                        <a:solidFill>
                          <a:srgbClr val="21AF94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9442271"/>
                  </a:ext>
                </a:extLst>
              </a:tr>
              <a:tr h="189877">
                <a:tc>
                  <a:txBody>
                    <a:bodyPr/>
                    <a:lstStyle/>
                    <a:p>
                      <a:r>
                        <a:rPr lang="en-US" sz="1000" dirty="0" err="1"/>
                        <a:t>GroupName</a:t>
                      </a:r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9097655"/>
                  </a:ext>
                </a:extLst>
              </a:tr>
            </a:tbl>
          </a:graphicData>
        </a:graphic>
      </p:graphicFrame>
      <p:pic>
        <p:nvPicPr>
          <p:cNvPr id="16" name="Graphic 15" descr="Key with solid fill">
            <a:extLst>
              <a:ext uri="{FF2B5EF4-FFF2-40B4-BE49-F238E27FC236}">
                <a16:creationId xmlns:a16="http://schemas.microsoft.com/office/drawing/2014/main" id="{464B19C3-32A6-4971-B4CE-3216C2FA61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12150" y="1213954"/>
            <a:ext cx="305208" cy="305208"/>
          </a:xfrm>
          <a:prstGeom prst="rect">
            <a:avLst/>
          </a:prstGeom>
        </p:spPr>
      </p:pic>
      <p:graphicFrame>
        <p:nvGraphicFramePr>
          <p:cNvPr id="23" name="Table 5">
            <a:extLst>
              <a:ext uri="{FF2B5EF4-FFF2-40B4-BE49-F238E27FC236}">
                <a16:creationId xmlns:a16="http://schemas.microsoft.com/office/drawing/2014/main" id="{BBD1C9A4-229A-46D8-9BE3-2DF2B1C093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4891196"/>
              </p:ext>
            </p:extLst>
          </p:nvPr>
        </p:nvGraphicFramePr>
        <p:xfrm>
          <a:off x="6318090" y="2927045"/>
          <a:ext cx="2235804" cy="12192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117902">
                  <a:extLst>
                    <a:ext uri="{9D8B030D-6E8A-4147-A177-3AD203B41FA5}">
                      <a16:colId xmlns:a16="http://schemas.microsoft.com/office/drawing/2014/main" val="1445542377"/>
                    </a:ext>
                  </a:extLst>
                </a:gridCol>
                <a:gridCol w="1117902">
                  <a:extLst>
                    <a:ext uri="{9D8B030D-6E8A-4147-A177-3AD203B41FA5}">
                      <a16:colId xmlns:a16="http://schemas.microsoft.com/office/drawing/2014/main" val="3798321233"/>
                    </a:ext>
                  </a:extLst>
                </a:gridCol>
              </a:tblGrid>
              <a:tr h="217676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000" dirty="0"/>
                        <a:t>Таблица Группы</a:t>
                      </a:r>
                      <a:endParaRPr lang="en-US" sz="1000" dirty="0"/>
                    </a:p>
                  </a:txBody>
                  <a:tcPr>
                    <a:solidFill>
                      <a:srgbClr val="7FE7D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6919892"/>
                  </a:ext>
                </a:extLst>
              </a:tr>
              <a:tr h="21767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000" b="0" dirty="0" err="1"/>
                        <a:t>GroupID</a:t>
                      </a:r>
                      <a:r>
                        <a:rPr lang="en-US" sz="1000" b="0" dirty="0"/>
                        <a:t> (Pk)</a:t>
                      </a:r>
                    </a:p>
                  </a:txBody>
                  <a:tcPr>
                    <a:solidFill>
                      <a:srgbClr val="7FE7D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err="1"/>
                        <a:t>GroupName</a:t>
                      </a:r>
                      <a:endParaRPr lang="en-US" sz="1000" dirty="0"/>
                    </a:p>
                  </a:txBody>
                  <a:tcPr>
                    <a:solidFill>
                      <a:srgbClr val="7FE7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2728785"/>
                  </a:ext>
                </a:extLst>
              </a:tr>
              <a:tr h="217676">
                <a:tc>
                  <a:txBody>
                    <a:bodyPr/>
                    <a:lstStyle/>
                    <a:p>
                      <a:r>
                        <a:rPr lang="en-US" sz="1000" b="1" dirty="0">
                          <a:solidFill>
                            <a:srgbClr val="FF9966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Data Group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0471642"/>
                  </a:ext>
                </a:extLst>
              </a:tr>
              <a:tr h="217676">
                <a:tc>
                  <a:txBody>
                    <a:bodyPr/>
                    <a:lstStyle/>
                    <a:p>
                      <a:r>
                        <a:rPr lang="en-US" sz="1000" b="1" dirty="0">
                          <a:solidFill>
                            <a:srgbClr val="00B050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Java Group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0404552"/>
                  </a:ext>
                </a:extLst>
              </a:tr>
              <a:tr h="217676">
                <a:tc>
                  <a:txBody>
                    <a:bodyPr/>
                    <a:lstStyle/>
                    <a:p>
                      <a:r>
                        <a:rPr lang="en-US" sz="1000" b="1" dirty="0">
                          <a:solidFill>
                            <a:srgbClr val="FF6699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BI Group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5292853"/>
                  </a:ext>
                </a:extLst>
              </a:tr>
            </a:tbl>
          </a:graphicData>
        </a:graphic>
      </p:graphicFrame>
      <p:graphicFrame>
        <p:nvGraphicFramePr>
          <p:cNvPr id="10" name="Table 5">
            <a:extLst>
              <a:ext uri="{FF2B5EF4-FFF2-40B4-BE49-F238E27FC236}">
                <a16:creationId xmlns:a16="http://schemas.microsoft.com/office/drawing/2014/main" id="{9E077655-D3C6-4118-84A2-9DE1AF9237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6697036"/>
              </p:ext>
            </p:extLst>
          </p:nvPr>
        </p:nvGraphicFramePr>
        <p:xfrm>
          <a:off x="497541" y="2976714"/>
          <a:ext cx="4457949" cy="14630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006217">
                  <a:extLst>
                    <a:ext uri="{9D8B030D-6E8A-4147-A177-3AD203B41FA5}">
                      <a16:colId xmlns:a16="http://schemas.microsoft.com/office/drawing/2014/main" val="1445542377"/>
                    </a:ext>
                  </a:extLst>
                </a:gridCol>
                <a:gridCol w="1524298">
                  <a:extLst>
                    <a:ext uri="{9D8B030D-6E8A-4147-A177-3AD203B41FA5}">
                      <a16:colId xmlns:a16="http://schemas.microsoft.com/office/drawing/2014/main" val="3798321233"/>
                    </a:ext>
                  </a:extLst>
                </a:gridCol>
                <a:gridCol w="963717">
                  <a:extLst>
                    <a:ext uri="{9D8B030D-6E8A-4147-A177-3AD203B41FA5}">
                      <a16:colId xmlns:a16="http://schemas.microsoft.com/office/drawing/2014/main" val="110862474"/>
                    </a:ext>
                  </a:extLst>
                </a:gridCol>
                <a:gridCol w="963717">
                  <a:extLst>
                    <a:ext uri="{9D8B030D-6E8A-4147-A177-3AD203B41FA5}">
                      <a16:colId xmlns:a16="http://schemas.microsoft.com/office/drawing/2014/main" val="4093666482"/>
                    </a:ext>
                  </a:extLst>
                </a:gridCol>
              </a:tblGrid>
              <a:tr h="213147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000" dirty="0"/>
                        <a:t>Таблица Студенты</a:t>
                      </a:r>
                      <a:endParaRPr lang="en-US" sz="1000" dirty="0"/>
                    </a:p>
                  </a:txBody>
                  <a:tcPr>
                    <a:solidFill>
                      <a:srgbClr val="39C2D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6919892"/>
                  </a:ext>
                </a:extLst>
              </a:tr>
              <a:tr h="21314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000" dirty="0" err="1"/>
                        <a:t>StudentID</a:t>
                      </a:r>
                      <a:r>
                        <a:rPr lang="en-US" sz="1000" dirty="0"/>
                        <a:t>(Pk)</a:t>
                      </a:r>
                    </a:p>
                  </a:txBody>
                  <a:tcPr>
                    <a:solidFill>
                      <a:srgbClr val="39C2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000" dirty="0" err="1"/>
                        <a:t>FullName</a:t>
                      </a:r>
                      <a:endParaRPr lang="en-US" sz="1000" dirty="0"/>
                    </a:p>
                  </a:txBody>
                  <a:tcPr>
                    <a:solidFill>
                      <a:srgbClr val="39C2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000" dirty="0" err="1"/>
                        <a:t>DateofBirth</a:t>
                      </a:r>
                      <a:endParaRPr lang="en-US" sz="1000" dirty="0"/>
                    </a:p>
                  </a:txBody>
                  <a:tcPr>
                    <a:solidFill>
                      <a:srgbClr val="39C2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000" b="0" dirty="0" err="1"/>
                        <a:t>GroupID</a:t>
                      </a:r>
                      <a:r>
                        <a:rPr lang="ru-RU" sz="1000" b="0" dirty="0"/>
                        <a:t> (</a:t>
                      </a:r>
                      <a:r>
                        <a:rPr lang="en-US" sz="1000" b="0" dirty="0" err="1"/>
                        <a:t>Fk</a:t>
                      </a:r>
                      <a:r>
                        <a:rPr lang="ru-RU" sz="1000" b="0" dirty="0"/>
                        <a:t>)</a:t>
                      </a:r>
                      <a:endParaRPr lang="en-US" sz="1000" b="0" dirty="0"/>
                    </a:p>
                  </a:txBody>
                  <a:tcPr>
                    <a:solidFill>
                      <a:srgbClr val="39C2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2728785"/>
                  </a:ext>
                </a:extLst>
              </a:tr>
              <a:tr h="213147">
                <a:tc>
                  <a:txBody>
                    <a:bodyPr/>
                    <a:lstStyle/>
                    <a:p>
                      <a:r>
                        <a:rPr lang="en-US" sz="1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000" dirty="0"/>
                        <a:t>Юлия Поламарчук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000" dirty="0"/>
                        <a:t>1991-01-01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000" b="1" dirty="0">
                          <a:solidFill>
                            <a:srgbClr val="FF9966"/>
                          </a:solidFill>
                        </a:rPr>
                        <a:t>1</a:t>
                      </a:r>
                      <a:endParaRPr lang="en-US" sz="1000" b="1" dirty="0">
                        <a:solidFill>
                          <a:srgbClr val="FF9966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0471642"/>
                  </a:ext>
                </a:extLst>
              </a:tr>
              <a:tr h="213147">
                <a:tc>
                  <a:txBody>
                    <a:bodyPr/>
                    <a:lstStyle/>
                    <a:p>
                      <a:r>
                        <a:rPr lang="en-US" sz="1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000" dirty="0"/>
                        <a:t>Николай Пирожков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000" dirty="0"/>
                        <a:t>2000-05-03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000" b="1" dirty="0">
                          <a:solidFill>
                            <a:srgbClr val="FF9966"/>
                          </a:solidFill>
                        </a:rPr>
                        <a:t>1</a:t>
                      </a:r>
                      <a:endParaRPr lang="en-US" sz="1000" b="1" dirty="0">
                        <a:solidFill>
                          <a:srgbClr val="FF9966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0404552"/>
                  </a:ext>
                </a:extLst>
              </a:tr>
              <a:tr h="213147">
                <a:tc>
                  <a:txBody>
                    <a:bodyPr/>
                    <a:lstStyle/>
                    <a:p>
                      <a:r>
                        <a:rPr lang="en-US" sz="10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000" dirty="0"/>
                        <a:t>Василий Понарошку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000" dirty="0"/>
                        <a:t>3000-07-12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000" b="1" dirty="0">
                          <a:solidFill>
                            <a:srgbClr val="00B050"/>
                          </a:solidFill>
                        </a:rPr>
                        <a:t>2</a:t>
                      </a:r>
                      <a:endParaRPr lang="en-US" sz="1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9144486"/>
                  </a:ext>
                </a:extLst>
              </a:tr>
              <a:tr h="213147">
                <a:tc>
                  <a:txBody>
                    <a:bodyPr/>
                    <a:lstStyle/>
                    <a:p>
                      <a:r>
                        <a:rPr lang="en-US" sz="10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000" dirty="0"/>
                        <a:t>Ольга Машерова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000" dirty="0"/>
                        <a:t>2020-03-04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000" b="1" dirty="0">
                          <a:solidFill>
                            <a:srgbClr val="FF6699"/>
                          </a:solidFill>
                        </a:rPr>
                        <a:t>3</a:t>
                      </a:r>
                      <a:endParaRPr lang="en-US" sz="1000" b="1" dirty="0">
                        <a:solidFill>
                          <a:srgbClr val="FF6699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9201755"/>
                  </a:ext>
                </a:extLst>
              </a:tr>
            </a:tbl>
          </a:graphicData>
        </a:graphic>
      </p:graphicFrame>
      <p:pic>
        <p:nvPicPr>
          <p:cNvPr id="12" name="Graphic 11" descr="Key with solid fill">
            <a:extLst>
              <a:ext uri="{FF2B5EF4-FFF2-40B4-BE49-F238E27FC236}">
                <a16:creationId xmlns:a16="http://schemas.microsoft.com/office/drawing/2014/main" id="{F8FA9979-7ADA-4A97-A04A-EF47DDFBD0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5400000">
            <a:off x="1338282" y="3248640"/>
            <a:ext cx="185274" cy="185274"/>
          </a:xfrm>
          <a:prstGeom prst="rect">
            <a:avLst/>
          </a:prstGeom>
        </p:spPr>
      </p:pic>
      <p:pic>
        <p:nvPicPr>
          <p:cNvPr id="13" name="Graphic 12" descr="Key outline">
            <a:extLst>
              <a:ext uri="{FF2B5EF4-FFF2-40B4-BE49-F238E27FC236}">
                <a16:creationId xmlns:a16="http://schemas.microsoft.com/office/drawing/2014/main" id="{3B03B431-B1F3-419A-A419-CB7B470A48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400000">
            <a:off x="4777518" y="3238553"/>
            <a:ext cx="205448" cy="205448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9987A9D-45ED-4D83-840B-EEB2132D467F}"/>
              </a:ext>
            </a:extLst>
          </p:cNvPr>
          <p:cNvCxnSpPr>
            <a:cxnSpLocks/>
            <a:stCxn id="23" idx="1"/>
          </p:cNvCxnSpPr>
          <p:nvPr/>
        </p:nvCxnSpPr>
        <p:spPr>
          <a:xfrm flipH="1">
            <a:off x="4940744" y="3536645"/>
            <a:ext cx="1377346" cy="0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E19210D-5E41-485A-8961-6D6AEF13864D}"/>
              </a:ext>
            </a:extLst>
          </p:cNvPr>
          <p:cNvCxnSpPr>
            <a:cxnSpLocks/>
            <a:stCxn id="23" idx="1"/>
          </p:cNvCxnSpPr>
          <p:nvPr/>
        </p:nvCxnSpPr>
        <p:spPr>
          <a:xfrm flipH="1">
            <a:off x="4940744" y="3536645"/>
            <a:ext cx="1377346" cy="284976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79EEC9F-DA89-401F-B55C-C2D0DFF7330A}"/>
              </a:ext>
            </a:extLst>
          </p:cNvPr>
          <p:cNvCxnSpPr>
            <a:cxnSpLocks/>
          </p:cNvCxnSpPr>
          <p:nvPr/>
        </p:nvCxnSpPr>
        <p:spPr>
          <a:xfrm flipH="1">
            <a:off x="4940744" y="3821620"/>
            <a:ext cx="1377346" cy="255080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3921F01-15CF-41F6-916D-BFBAE27FC899}"/>
              </a:ext>
            </a:extLst>
          </p:cNvPr>
          <p:cNvCxnSpPr>
            <a:cxnSpLocks/>
          </p:cNvCxnSpPr>
          <p:nvPr/>
        </p:nvCxnSpPr>
        <p:spPr>
          <a:xfrm flipH="1">
            <a:off x="4940744" y="4013200"/>
            <a:ext cx="1377346" cy="304800"/>
          </a:xfrm>
          <a:prstGeom prst="straightConnector1">
            <a:avLst/>
          </a:prstGeom>
          <a:ln w="19050">
            <a:solidFill>
              <a:srgbClr val="FF66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Google Shape;329;p32">
            <a:extLst>
              <a:ext uri="{FF2B5EF4-FFF2-40B4-BE49-F238E27FC236}">
                <a16:creationId xmlns:a16="http://schemas.microsoft.com/office/drawing/2014/main" id="{489D3EE6-6A50-4638-9EEA-9E85512A7CF3}"/>
              </a:ext>
            </a:extLst>
          </p:cNvPr>
          <p:cNvSpPr txBox="1">
            <a:spLocks/>
          </p:cNvSpPr>
          <p:nvPr/>
        </p:nvSpPr>
        <p:spPr>
          <a:xfrm>
            <a:off x="4490726" y="683718"/>
            <a:ext cx="3940580" cy="1272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●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○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■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●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○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■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●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○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800"/>
              <a:buFont typeface="DM Sans"/>
              <a:buChar char="■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ru-RU" sz="1200" dirty="0"/>
              <a:t>Столбец </a:t>
            </a:r>
            <a:r>
              <a:rPr lang="ru-RU" sz="1200" b="1" dirty="0">
                <a:solidFill>
                  <a:srgbClr val="21AF94"/>
                </a:solidFill>
              </a:rPr>
              <a:t>GroupID</a:t>
            </a:r>
            <a:r>
              <a:rPr lang="ru-RU" sz="1200" dirty="0"/>
              <a:t> из таблицы </a:t>
            </a:r>
            <a:r>
              <a:rPr lang="ru-RU" sz="1200" b="1" dirty="0">
                <a:solidFill>
                  <a:srgbClr val="21AF94"/>
                </a:solidFill>
              </a:rPr>
              <a:t>Группы</a:t>
            </a:r>
            <a:r>
              <a:rPr lang="ru-RU" sz="1200" dirty="0"/>
              <a:t> хранит значения из столбца </a:t>
            </a:r>
            <a:r>
              <a:rPr lang="ru-RU" sz="1200" b="1" dirty="0">
                <a:solidFill>
                  <a:srgbClr val="21AF94"/>
                </a:solidFill>
              </a:rPr>
              <a:t>GroupID</a:t>
            </a:r>
            <a:r>
              <a:rPr lang="ru-RU" sz="1200" dirty="0"/>
              <a:t> из таблицы </a:t>
            </a:r>
            <a:r>
              <a:rPr lang="ru-RU" sz="1200" b="1" dirty="0">
                <a:solidFill>
                  <a:srgbClr val="21AF94"/>
                </a:solidFill>
              </a:rPr>
              <a:t>Студентов</a:t>
            </a:r>
          </a:p>
        </p:txBody>
      </p:sp>
      <p:pic>
        <p:nvPicPr>
          <p:cNvPr id="26" name="Graphic 25" descr="Key outline">
            <a:extLst>
              <a:ext uri="{FF2B5EF4-FFF2-40B4-BE49-F238E27FC236}">
                <a16:creationId xmlns:a16="http://schemas.microsoft.com/office/drawing/2014/main" id="{0C257DE9-B581-4316-B864-C3ADAF946F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81690" y="1947478"/>
            <a:ext cx="305208" cy="305208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A1B6BD4F-55C7-44E2-B026-A61AC7098AB7}"/>
              </a:ext>
            </a:extLst>
          </p:cNvPr>
          <p:cNvGrpSpPr/>
          <p:nvPr/>
        </p:nvGrpSpPr>
        <p:grpSpPr>
          <a:xfrm rot="10800000" flipH="1">
            <a:off x="2161258" y="2077209"/>
            <a:ext cx="828291" cy="89577"/>
            <a:chOff x="7025640" y="1336343"/>
            <a:chExt cx="975360" cy="0"/>
          </a:xfrm>
        </p:grpSpPr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55BE42BB-D51F-4741-8E3E-C040B1F57C8B}"/>
                </a:ext>
              </a:extLst>
            </p:cNvPr>
            <p:cNvCxnSpPr/>
            <p:nvPr/>
          </p:nvCxnSpPr>
          <p:spPr>
            <a:xfrm>
              <a:off x="7025640" y="1336343"/>
              <a:ext cx="975360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DC0C20AE-255A-45D4-8DAE-2B130C48C6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01840" y="1336343"/>
              <a:ext cx="5715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4" name="Graphic 33" descr="Key with solid fill">
            <a:extLst>
              <a:ext uri="{FF2B5EF4-FFF2-40B4-BE49-F238E27FC236}">
                <a16:creationId xmlns:a16="http://schemas.microsoft.com/office/drawing/2014/main" id="{B3782E60-7001-44A5-A2D7-60420CE5AA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5400000">
            <a:off x="7122553" y="3207597"/>
            <a:ext cx="185274" cy="185274"/>
          </a:xfrm>
          <a:prstGeom prst="rect">
            <a:avLst/>
          </a:prstGeom>
        </p:spPr>
      </p:pic>
      <p:pic>
        <p:nvPicPr>
          <p:cNvPr id="35" name="Graphic 34" descr="Key with solid fill">
            <a:extLst>
              <a:ext uri="{FF2B5EF4-FFF2-40B4-BE49-F238E27FC236}">
                <a16:creationId xmlns:a16="http://schemas.microsoft.com/office/drawing/2014/main" id="{9D3560A7-7BE7-4E0D-ADA9-4216742F35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43309" y="1937592"/>
            <a:ext cx="305208" cy="305208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23076475-2CEA-465A-92A4-CB308F3A8B7A}"/>
              </a:ext>
            </a:extLst>
          </p:cNvPr>
          <p:cNvSpPr txBox="1"/>
          <p:nvPr/>
        </p:nvSpPr>
        <p:spPr>
          <a:xfrm>
            <a:off x="2746502" y="1919209"/>
            <a:ext cx="28406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1" dirty="0">
                <a:solidFill>
                  <a:srgbClr val="006498"/>
                </a:solidFill>
              </a:rPr>
              <a:t>1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333362A-37DE-422E-BD12-9D87ADB163DC}"/>
              </a:ext>
            </a:extLst>
          </p:cNvPr>
          <p:cNvSpPr txBox="1"/>
          <p:nvPr/>
        </p:nvSpPr>
        <p:spPr>
          <a:xfrm>
            <a:off x="2161257" y="1919209"/>
            <a:ext cx="28406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000" b="1" dirty="0">
                <a:solidFill>
                  <a:srgbClr val="006498"/>
                </a:solidFill>
              </a:rPr>
              <a:t>М</a:t>
            </a:r>
            <a:endParaRPr lang="en-US" sz="1000" b="1" dirty="0">
              <a:solidFill>
                <a:srgbClr val="00649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3500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33"/>
          <p:cNvSpPr/>
          <p:nvPr/>
        </p:nvSpPr>
        <p:spPr>
          <a:xfrm rot="2700026">
            <a:off x="-485703" y="-191574"/>
            <a:ext cx="1264878" cy="1099386"/>
          </a:xfrm>
          <a:custGeom>
            <a:avLst/>
            <a:gdLst/>
            <a:ahLst/>
            <a:cxnLst/>
            <a:rect l="l" t="t" r="r" b="b"/>
            <a:pathLst>
              <a:path w="14376" h="12495" extrusionOk="0">
                <a:moveTo>
                  <a:pt x="7162" y="0"/>
                </a:moveTo>
                <a:cubicBezTo>
                  <a:pt x="3523" y="0"/>
                  <a:pt x="0" y="4267"/>
                  <a:pt x="998" y="8034"/>
                </a:cubicBezTo>
                <a:cubicBezTo>
                  <a:pt x="1672" y="10576"/>
                  <a:pt x="4194" y="12494"/>
                  <a:pt x="6817" y="12494"/>
                </a:cubicBezTo>
                <a:cubicBezTo>
                  <a:pt x="6883" y="12494"/>
                  <a:pt x="6950" y="12493"/>
                  <a:pt x="7017" y="12490"/>
                </a:cubicBezTo>
                <a:cubicBezTo>
                  <a:pt x="13009" y="12267"/>
                  <a:pt x="14375" y="4701"/>
                  <a:pt x="10223" y="1169"/>
                </a:cubicBezTo>
                <a:cubicBezTo>
                  <a:pt x="9263" y="352"/>
                  <a:pt x="8208" y="0"/>
                  <a:pt x="7162" y="0"/>
                </a:cubicBezTo>
                <a:close/>
              </a:path>
            </a:pathLst>
          </a:custGeom>
          <a:gradFill>
            <a:gsLst>
              <a:gs pos="0">
                <a:srgbClr val="8BE3FF"/>
              </a:gs>
              <a:gs pos="100000">
                <a:srgbClr val="ACFFD9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" name="Google Shape;523;p33"/>
          <p:cNvSpPr txBox="1">
            <a:spLocks noGrp="1"/>
          </p:cNvSpPr>
          <p:nvPr>
            <p:ph type="title"/>
          </p:nvPr>
        </p:nvSpPr>
        <p:spPr>
          <a:xfrm>
            <a:off x="-1" y="167622"/>
            <a:ext cx="3795914" cy="5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Таблицы. Связи М:М</a:t>
            </a:r>
            <a:endParaRPr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38400ED5-BABA-4175-9FAB-6346D47959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0535572"/>
              </p:ext>
            </p:extLst>
          </p:nvPr>
        </p:nvGraphicFramePr>
        <p:xfrm>
          <a:off x="3470065" y="3358690"/>
          <a:ext cx="2693169" cy="1709880"/>
        </p:xfrm>
        <a:graphic>
          <a:graphicData uri="http://schemas.openxmlformats.org/drawingml/2006/table">
            <a:tbl>
              <a:tblPr>
                <a:tableStyleId>{F5AB1C69-6EDB-4FF4-983F-18BD219EF322}</a:tableStyleId>
              </a:tblPr>
              <a:tblGrid>
                <a:gridCol w="925559">
                  <a:extLst>
                    <a:ext uri="{9D8B030D-6E8A-4147-A177-3AD203B41FA5}">
                      <a16:colId xmlns:a16="http://schemas.microsoft.com/office/drawing/2014/main" val="3117339159"/>
                    </a:ext>
                  </a:extLst>
                </a:gridCol>
                <a:gridCol w="828132">
                  <a:extLst>
                    <a:ext uri="{9D8B030D-6E8A-4147-A177-3AD203B41FA5}">
                      <a16:colId xmlns:a16="http://schemas.microsoft.com/office/drawing/2014/main" val="1880450665"/>
                    </a:ext>
                  </a:extLst>
                </a:gridCol>
                <a:gridCol w="939478">
                  <a:extLst>
                    <a:ext uri="{9D8B030D-6E8A-4147-A177-3AD203B41FA5}">
                      <a16:colId xmlns:a16="http://schemas.microsoft.com/office/drawing/2014/main" val="2079859938"/>
                    </a:ext>
                  </a:extLst>
                </a:gridCol>
              </a:tblGrid>
              <a:tr h="170988"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Performance table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rgbClr val="BFF76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4119161"/>
                  </a:ext>
                </a:extLst>
              </a:tr>
              <a:tr h="170988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 err="1">
                          <a:effectLst/>
                        </a:rPr>
                        <a:t>StudentID</a:t>
                      </a:r>
                      <a:r>
                        <a:rPr lang="en-US" sz="1000" u="none" strike="noStrike" dirty="0">
                          <a:effectLst/>
                        </a:rPr>
                        <a:t> (</a:t>
                      </a:r>
                      <a:r>
                        <a:rPr lang="en-US" sz="1000" u="none" strike="noStrike" dirty="0" err="1">
                          <a:effectLst/>
                        </a:rPr>
                        <a:t>fk</a:t>
                      </a:r>
                      <a:r>
                        <a:rPr lang="en-US" sz="1000" u="none" strike="noStrike" dirty="0">
                          <a:effectLst/>
                        </a:rPr>
                        <a:t>)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 err="1">
                          <a:effectLst/>
                        </a:rPr>
                        <a:t>TrainingID</a:t>
                      </a:r>
                      <a:r>
                        <a:rPr lang="en-US" sz="1000" u="none" strike="noStrike" dirty="0">
                          <a:effectLst/>
                        </a:rPr>
                        <a:t> (</a:t>
                      </a:r>
                      <a:r>
                        <a:rPr lang="en-US" sz="1000" u="none" strike="noStrike" dirty="0" err="1">
                          <a:effectLst/>
                        </a:rPr>
                        <a:t>fk</a:t>
                      </a:r>
                      <a:r>
                        <a:rPr lang="en-US" sz="1000" u="none" strike="noStrike" dirty="0">
                          <a:effectLst/>
                        </a:rPr>
                        <a:t>)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Mark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391739268"/>
                  </a:ext>
                </a:extLst>
              </a:tr>
              <a:tr h="170988"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000" b="1" dirty="0">
                          <a:solidFill>
                            <a:srgbClr val="00B050"/>
                          </a:solidFill>
                        </a:rPr>
                        <a:t>1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9966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7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9.8</a:t>
                      </a:r>
                      <a:endParaRPr lang="en-US" sz="10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708262350"/>
                  </a:ext>
                </a:extLst>
              </a:tr>
              <a:tr h="170988"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000" b="1" dirty="0">
                          <a:solidFill>
                            <a:srgbClr val="00B050"/>
                          </a:solidFill>
                        </a:rPr>
                        <a:t>1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C0099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Arial"/>
                        </a:rPr>
                        <a:t>8</a:t>
                      </a:r>
                      <a:endParaRPr kumimoji="0" lang="en-US" sz="10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9966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j-lt"/>
                        </a:rPr>
                        <a:t>5</a:t>
                      </a: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479416324"/>
                  </a:ext>
                </a:extLst>
              </a:tr>
              <a:tr h="170988"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000" b="1" dirty="0">
                          <a:solidFill>
                            <a:srgbClr val="00B050"/>
                          </a:solidFill>
                        </a:rPr>
                        <a:t>1</a:t>
                      </a:r>
                      <a:endParaRPr lang="en-US" sz="1000" b="1" dirty="0">
                        <a:solidFill>
                          <a:srgbClr val="00B0F0"/>
                        </a:solidFill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66CC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Arial"/>
                        </a:rPr>
                        <a:t>9</a:t>
                      </a:r>
                      <a:endParaRPr kumimoji="0" lang="en-US" sz="10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CC0099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10</a:t>
                      </a:r>
                      <a:endParaRPr lang="en-US" sz="10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996843178"/>
                  </a:ext>
                </a:extLst>
              </a:tr>
              <a:tr h="170988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1" dirty="0">
                          <a:solidFill>
                            <a:srgbClr val="FFA7C4"/>
                          </a:solidFill>
                        </a:rPr>
                        <a:t>2</a:t>
                      </a:r>
                      <a:endParaRPr lang="en-US" sz="1000" b="0" i="0" u="none" strike="noStrike" dirty="0">
                        <a:solidFill>
                          <a:srgbClr val="FFA7C4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9966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7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2</a:t>
                      </a:r>
                      <a:endParaRPr lang="en-US" sz="10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058634541"/>
                  </a:ext>
                </a:extLst>
              </a:tr>
              <a:tr h="170988"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000" b="1" dirty="0">
                          <a:solidFill>
                            <a:srgbClr val="FFA7C4"/>
                          </a:solidFill>
                        </a:rPr>
                        <a:t>2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000" b="1" dirty="0">
                          <a:solidFill>
                            <a:srgbClr val="0066CC"/>
                          </a:solidFill>
                        </a:rPr>
                        <a:t>9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3</a:t>
                      </a:r>
                      <a:endParaRPr lang="en-US" sz="10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836583996"/>
                  </a:ext>
                </a:extLst>
              </a:tr>
              <a:tr h="170988"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000" b="1" dirty="0">
                          <a:solidFill>
                            <a:srgbClr val="00B0F0"/>
                          </a:solidFill>
                        </a:rPr>
                        <a:t>3</a:t>
                      </a:r>
                      <a:endParaRPr lang="en-US" sz="1000" b="1" dirty="0">
                        <a:solidFill>
                          <a:srgbClr val="FF6699"/>
                        </a:solidFill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9966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7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6</a:t>
                      </a:r>
                      <a:endParaRPr lang="en-US" sz="10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632802907"/>
                  </a:ext>
                </a:extLst>
              </a:tr>
              <a:tr h="170988"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000" b="1" dirty="0">
                          <a:solidFill>
                            <a:srgbClr val="00B0F0"/>
                          </a:solidFill>
                        </a:rPr>
                        <a:t>3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C0099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Arial"/>
                        </a:rPr>
                        <a:t>8</a:t>
                      </a:r>
                      <a:endParaRPr kumimoji="0" lang="en-US" sz="10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9966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8</a:t>
                      </a:r>
                      <a:endParaRPr lang="en-US" sz="10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490711214"/>
                  </a:ext>
                </a:extLst>
              </a:tr>
              <a:tr h="170988"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000" b="1" dirty="0">
                          <a:solidFill>
                            <a:srgbClr val="006498"/>
                          </a:solidFill>
                        </a:rPr>
                        <a:t>4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66CC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Arial"/>
                        </a:rPr>
                        <a:t>9</a:t>
                      </a:r>
                      <a:endParaRPr kumimoji="0" lang="en-US" sz="10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CC0099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8</a:t>
                      </a:r>
                      <a:endParaRPr lang="en-US" sz="10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181489834"/>
                  </a:ext>
                </a:extLst>
              </a:tr>
            </a:tbl>
          </a:graphicData>
        </a:graphic>
      </p:graphicFrame>
      <p:graphicFrame>
        <p:nvGraphicFramePr>
          <p:cNvPr id="18" name="Table 5">
            <a:extLst>
              <a:ext uri="{FF2B5EF4-FFF2-40B4-BE49-F238E27FC236}">
                <a16:creationId xmlns:a16="http://schemas.microsoft.com/office/drawing/2014/main" id="{256F1AF5-FE6A-4A28-9FD1-76B1121824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8005733"/>
              </p:ext>
            </p:extLst>
          </p:nvPr>
        </p:nvGraphicFramePr>
        <p:xfrm>
          <a:off x="86645" y="1950720"/>
          <a:ext cx="3140424" cy="14630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48173">
                  <a:extLst>
                    <a:ext uri="{9D8B030D-6E8A-4147-A177-3AD203B41FA5}">
                      <a16:colId xmlns:a16="http://schemas.microsoft.com/office/drawing/2014/main" val="1445542377"/>
                    </a:ext>
                  </a:extLst>
                </a:gridCol>
                <a:gridCol w="1507570">
                  <a:extLst>
                    <a:ext uri="{9D8B030D-6E8A-4147-A177-3AD203B41FA5}">
                      <a16:colId xmlns:a16="http://schemas.microsoft.com/office/drawing/2014/main" val="3798321233"/>
                    </a:ext>
                  </a:extLst>
                </a:gridCol>
                <a:gridCol w="884681">
                  <a:extLst>
                    <a:ext uri="{9D8B030D-6E8A-4147-A177-3AD203B41FA5}">
                      <a16:colId xmlns:a16="http://schemas.microsoft.com/office/drawing/2014/main" val="110862474"/>
                    </a:ext>
                  </a:extLst>
                </a:gridCol>
              </a:tblGrid>
              <a:tr h="213147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000" dirty="0"/>
                        <a:t>Таблица Студенты</a:t>
                      </a:r>
                      <a:endParaRPr lang="en-US" sz="1000" dirty="0"/>
                    </a:p>
                  </a:txBody>
                  <a:tcPr>
                    <a:solidFill>
                      <a:srgbClr val="39C2D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6919892"/>
                  </a:ext>
                </a:extLst>
              </a:tr>
              <a:tr h="21314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000" dirty="0" err="1"/>
                        <a:t>StudentID</a:t>
                      </a:r>
                      <a:endParaRPr lang="en-US" sz="1000" dirty="0"/>
                    </a:p>
                  </a:txBody>
                  <a:tcPr>
                    <a:solidFill>
                      <a:srgbClr val="39C2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000" dirty="0" err="1"/>
                        <a:t>FullName</a:t>
                      </a:r>
                      <a:endParaRPr lang="en-US" sz="1000" dirty="0"/>
                    </a:p>
                  </a:txBody>
                  <a:tcPr>
                    <a:solidFill>
                      <a:srgbClr val="39C2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000" dirty="0" err="1"/>
                        <a:t>DateofBirth</a:t>
                      </a:r>
                      <a:endParaRPr lang="en-US" sz="1000" dirty="0"/>
                    </a:p>
                  </a:txBody>
                  <a:tcPr>
                    <a:solidFill>
                      <a:srgbClr val="39C2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2728785"/>
                  </a:ext>
                </a:extLst>
              </a:tr>
              <a:tr h="213147">
                <a:tc>
                  <a:txBody>
                    <a:bodyPr/>
                    <a:lstStyle/>
                    <a:p>
                      <a:r>
                        <a:rPr lang="en-US" sz="1000" b="1" dirty="0">
                          <a:solidFill>
                            <a:srgbClr val="00B050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0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Карл Карлович</a:t>
                      </a:r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0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1991-01-01</a:t>
                      </a:r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0471642"/>
                  </a:ext>
                </a:extLst>
              </a:tr>
              <a:tr h="213147">
                <a:tc>
                  <a:txBody>
                    <a:bodyPr/>
                    <a:lstStyle/>
                    <a:p>
                      <a:r>
                        <a:rPr lang="en-US" sz="1000" b="1" dirty="0">
                          <a:solidFill>
                            <a:srgbClr val="FFA7C4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0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Николай Пирожков</a:t>
                      </a:r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0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2000-05-03</a:t>
                      </a:r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0404552"/>
                  </a:ext>
                </a:extLst>
              </a:tr>
              <a:tr h="213147">
                <a:tc>
                  <a:txBody>
                    <a:bodyPr/>
                    <a:lstStyle/>
                    <a:p>
                      <a:r>
                        <a:rPr lang="en-US" sz="1000" b="1" dirty="0">
                          <a:solidFill>
                            <a:srgbClr val="00B0F0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0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Василий Понарошку</a:t>
                      </a:r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0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3000-07-12</a:t>
                      </a:r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9144486"/>
                  </a:ext>
                </a:extLst>
              </a:tr>
              <a:tr h="213147">
                <a:tc>
                  <a:txBody>
                    <a:bodyPr/>
                    <a:lstStyle/>
                    <a:p>
                      <a:r>
                        <a:rPr lang="en-US" sz="1000" b="1" dirty="0">
                          <a:solidFill>
                            <a:srgbClr val="006498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0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Ольга Машерова</a:t>
                      </a:r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0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2020-03-04</a:t>
                      </a:r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9201755"/>
                  </a:ext>
                </a:extLst>
              </a:tr>
            </a:tbl>
          </a:graphicData>
        </a:graphic>
      </p:graphicFrame>
      <p:graphicFrame>
        <p:nvGraphicFramePr>
          <p:cNvPr id="19" name="Table 5">
            <a:extLst>
              <a:ext uri="{FF2B5EF4-FFF2-40B4-BE49-F238E27FC236}">
                <a16:creationId xmlns:a16="http://schemas.microsoft.com/office/drawing/2014/main" id="{34AA88B5-C7A6-4379-B7BD-BF259B7614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8751759"/>
              </p:ext>
            </p:extLst>
          </p:nvPr>
        </p:nvGraphicFramePr>
        <p:xfrm>
          <a:off x="6372327" y="1950720"/>
          <a:ext cx="2064916" cy="12192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32458">
                  <a:extLst>
                    <a:ext uri="{9D8B030D-6E8A-4147-A177-3AD203B41FA5}">
                      <a16:colId xmlns:a16="http://schemas.microsoft.com/office/drawing/2014/main" val="1445542377"/>
                    </a:ext>
                  </a:extLst>
                </a:gridCol>
                <a:gridCol w="1032458">
                  <a:extLst>
                    <a:ext uri="{9D8B030D-6E8A-4147-A177-3AD203B41FA5}">
                      <a16:colId xmlns:a16="http://schemas.microsoft.com/office/drawing/2014/main" val="3798321233"/>
                    </a:ext>
                  </a:extLst>
                </a:gridCol>
              </a:tblGrid>
              <a:tr h="217676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000" dirty="0"/>
                        <a:t>Таблица Тренинги</a:t>
                      </a:r>
                      <a:endParaRPr lang="en-US" sz="1000" dirty="0"/>
                    </a:p>
                  </a:txBody>
                  <a:tcPr>
                    <a:solidFill>
                      <a:srgbClr val="7FE7D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6919892"/>
                  </a:ext>
                </a:extLst>
              </a:tr>
              <a:tr h="21767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000" u="none" strike="noStrike" dirty="0" err="1">
                          <a:effectLst/>
                        </a:rPr>
                        <a:t>Training</a:t>
                      </a:r>
                      <a:r>
                        <a:rPr lang="en-US" sz="1000" dirty="0" err="1"/>
                        <a:t>ID</a:t>
                      </a:r>
                      <a:endParaRPr lang="en-US" sz="1000" dirty="0"/>
                    </a:p>
                  </a:txBody>
                  <a:tcPr>
                    <a:solidFill>
                      <a:srgbClr val="7FE7D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u="none" strike="noStrike" dirty="0" err="1">
                          <a:effectLst/>
                        </a:rPr>
                        <a:t>Training</a:t>
                      </a:r>
                      <a:r>
                        <a:rPr lang="en-US" sz="1000" dirty="0" err="1"/>
                        <a:t>Name</a:t>
                      </a:r>
                      <a:endParaRPr lang="en-US" sz="1000" dirty="0"/>
                    </a:p>
                  </a:txBody>
                  <a:tcPr>
                    <a:solidFill>
                      <a:srgbClr val="7FE7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2728785"/>
                  </a:ext>
                </a:extLst>
              </a:tr>
              <a:tr h="217676">
                <a:tc>
                  <a:txBody>
                    <a:bodyPr/>
                    <a:lstStyle/>
                    <a:p>
                      <a:r>
                        <a:rPr lang="en-US" sz="1000" b="1" dirty="0">
                          <a:solidFill>
                            <a:srgbClr val="FF9966"/>
                          </a:solidFill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SQL</a:t>
                      </a:r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0471642"/>
                  </a:ext>
                </a:extLst>
              </a:tr>
              <a:tr h="217676">
                <a:tc>
                  <a:txBody>
                    <a:bodyPr/>
                    <a:lstStyle/>
                    <a:p>
                      <a:r>
                        <a:rPr lang="en-US" sz="1000" b="1" dirty="0">
                          <a:solidFill>
                            <a:srgbClr val="CC0099"/>
                          </a:solidFill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Java</a:t>
                      </a:r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0404552"/>
                  </a:ext>
                </a:extLst>
              </a:tr>
              <a:tr h="217676">
                <a:tc>
                  <a:txBody>
                    <a:bodyPr/>
                    <a:lstStyle/>
                    <a:p>
                      <a:r>
                        <a:rPr lang="en-US" sz="1000" b="1" dirty="0">
                          <a:solidFill>
                            <a:srgbClr val="0066CC"/>
                          </a:solidFill>
                        </a:rPr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C</a:t>
                      </a:r>
                      <a:r>
                        <a:rPr lang="en-US" sz="100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++</a:t>
                      </a:r>
                      <a:endParaRPr 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5292853"/>
                  </a:ext>
                </a:extLst>
              </a:tr>
            </a:tbl>
          </a:graphicData>
        </a:graphic>
      </p:graphicFrame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F833A323-8779-49F3-A02D-CE13B5D7936E}"/>
              </a:ext>
            </a:extLst>
          </p:cNvPr>
          <p:cNvCxnSpPr>
            <a:cxnSpLocks/>
          </p:cNvCxnSpPr>
          <p:nvPr/>
        </p:nvCxnSpPr>
        <p:spPr>
          <a:xfrm>
            <a:off x="352040" y="2564313"/>
            <a:ext cx="3118025" cy="1266007"/>
          </a:xfrm>
          <a:prstGeom prst="straightConnector1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FD9CAEC-AC6E-43EB-B612-A27E72F7D96A}"/>
              </a:ext>
            </a:extLst>
          </p:cNvPr>
          <p:cNvCxnSpPr>
            <a:cxnSpLocks/>
          </p:cNvCxnSpPr>
          <p:nvPr/>
        </p:nvCxnSpPr>
        <p:spPr>
          <a:xfrm>
            <a:off x="322537" y="2787701"/>
            <a:ext cx="3169927" cy="1728419"/>
          </a:xfrm>
          <a:prstGeom prst="straightConnector1">
            <a:avLst/>
          </a:prstGeom>
          <a:ln w="12700">
            <a:solidFill>
              <a:srgbClr val="FFA7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D182A58-5C56-450C-8505-65A932009F1B}"/>
              </a:ext>
            </a:extLst>
          </p:cNvPr>
          <p:cNvCxnSpPr>
            <a:cxnSpLocks/>
          </p:cNvCxnSpPr>
          <p:nvPr/>
        </p:nvCxnSpPr>
        <p:spPr>
          <a:xfrm>
            <a:off x="352040" y="3082291"/>
            <a:ext cx="3121577" cy="1739291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3E2936A-F9A6-4595-B1D1-0F5895B4BBAA}"/>
              </a:ext>
            </a:extLst>
          </p:cNvPr>
          <p:cNvCxnSpPr>
            <a:cxnSpLocks/>
          </p:cNvCxnSpPr>
          <p:nvPr/>
        </p:nvCxnSpPr>
        <p:spPr>
          <a:xfrm>
            <a:off x="386986" y="3288411"/>
            <a:ext cx="3059333" cy="1715689"/>
          </a:xfrm>
          <a:prstGeom prst="straightConnector1">
            <a:avLst/>
          </a:prstGeom>
          <a:ln w="12700">
            <a:solidFill>
              <a:srgbClr val="0064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00451C33-C1ED-4557-A040-548E6AFB95D5}"/>
              </a:ext>
            </a:extLst>
          </p:cNvPr>
          <p:cNvCxnSpPr>
            <a:cxnSpLocks/>
          </p:cNvCxnSpPr>
          <p:nvPr/>
        </p:nvCxnSpPr>
        <p:spPr>
          <a:xfrm>
            <a:off x="326089" y="2791234"/>
            <a:ext cx="3143976" cy="1552081"/>
          </a:xfrm>
          <a:prstGeom prst="straightConnector1">
            <a:avLst/>
          </a:prstGeom>
          <a:ln w="12700">
            <a:solidFill>
              <a:srgbClr val="FFA7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39D5704D-B9E7-4589-9DD7-A32BD92FF083}"/>
              </a:ext>
            </a:extLst>
          </p:cNvPr>
          <p:cNvCxnSpPr>
            <a:cxnSpLocks/>
          </p:cNvCxnSpPr>
          <p:nvPr/>
        </p:nvCxnSpPr>
        <p:spPr>
          <a:xfrm>
            <a:off x="372234" y="2582504"/>
            <a:ext cx="3094279" cy="1389037"/>
          </a:xfrm>
          <a:prstGeom prst="straightConnector1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5C28BB7A-1D3A-40CD-995E-8ABECB1DD447}"/>
              </a:ext>
            </a:extLst>
          </p:cNvPr>
          <p:cNvCxnSpPr>
            <a:cxnSpLocks/>
          </p:cNvCxnSpPr>
          <p:nvPr/>
        </p:nvCxnSpPr>
        <p:spPr>
          <a:xfrm>
            <a:off x="360360" y="2582504"/>
            <a:ext cx="3113257" cy="1524215"/>
          </a:xfrm>
          <a:prstGeom prst="straightConnector1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5D80B66D-D7DB-40CF-972E-ED1F8F1BE9A4}"/>
              </a:ext>
            </a:extLst>
          </p:cNvPr>
          <p:cNvCxnSpPr>
            <a:cxnSpLocks/>
          </p:cNvCxnSpPr>
          <p:nvPr/>
        </p:nvCxnSpPr>
        <p:spPr>
          <a:xfrm>
            <a:off x="322537" y="3068533"/>
            <a:ext cx="3143976" cy="1551181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80C0CC30-3DA9-47AF-909A-1E19600AE55E}"/>
              </a:ext>
            </a:extLst>
          </p:cNvPr>
          <p:cNvCxnSpPr>
            <a:cxnSpLocks/>
            <a:stCxn id="19" idx="1"/>
          </p:cNvCxnSpPr>
          <p:nvPr/>
        </p:nvCxnSpPr>
        <p:spPr>
          <a:xfrm flipH="1">
            <a:off x="5252720" y="2560320"/>
            <a:ext cx="1119607" cy="1181101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00A4884C-BA52-4766-A3BC-F64AD1B24240}"/>
              </a:ext>
            </a:extLst>
          </p:cNvPr>
          <p:cNvCxnSpPr>
            <a:cxnSpLocks/>
            <a:stCxn id="19" idx="1"/>
          </p:cNvCxnSpPr>
          <p:nvPr/>
        </p:nvCxnSpPr>
        <p:spPr>
          <a:xfrm flipH="1">
            <a:off x="5275121" y="2560320"/>
            <a:ext cx="1097206" cy="1748557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8BD7B666-C3C2-470E-84AB-E94AD7CF4C4A}"/>
              </a:ext>
            </a:extLst>
          </p:cNvPr>
          <p:cNvCxnSpPr>
            <a:cxnSpLocks/>
            <a:stCxn id="19" idx="1"/>
          </p:cNvCxnSpPr>
          <p:nvPr/>
        </p:nvCxnSpPr>
        <p:spPr>
          <a:xfrm flipH="1">
            <a:off x="5275121" y="2560320"/>
            <a:ext cx="1097206" cy="2076451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4" name="Table 53">
            <a:extLst>
              <a:ext uri="{FF2B5EF4-FFF2-40B4-BE49-F238E27FC236}">
                <a16:creationId xmlns:a16="http://schemas.microsoft.com/office/drawing/2014/main" id="{999059D3-944A-4EFE-920F-27B2505F3F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3628349"/>
              </p:ext>
            </p:extLst>
          </p:nvPr>
        </p:nvGraphicFramePr>
        <p:xfrm>
          <a:off x="3712652" y="2155694"/>
          <a:ext cx="1632658" cy="736600"/>
        </p:xfrm>
        <a:graphic>
          <a:graphicData uri="http://schemas.openxmlformats.org/drawingml/2006/table">
            <a:tbl>
              <a:tblPr>
                <a:tableStyleId>{7DF18680-E054-41AD-8BC1-D1AEF772440D}</a:tableStyleId>
              </a:tblPr>
              <a:tblGrid>
                <a:gridCol w="1632658">
                  <a:extLst>
                    <a:ext uri="{9D8B030D-6E8A-4147-A177-3AD203B41FA5}">
                      <a16:colId xmlns:a16="http://schemas.microsoft.com/office/drawing/2014/main" val="4159876684"/>
                    </a:ext>
                  </a:extLst>
                </a:gridCol>
              </a:tblGrid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Таблица успеваемости</a:t>
                      </a:r>
                      <a:endParaRPr 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CEDB5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157084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u="none" strike="noStrike" dirty="0" err="1">
                          <a:effectLst/>
                        </a:rPr>
                        <a:t>StudentID</a:t>
                      </a:r>
                      <a:r>
                        <a:rPr lang="ru-RU" sz="1000" b="1" u="none" strike="noStrike" dirty="0">
                          <a:effectLst/>
                        </a:rPr>
                        <a:t> (</a:t>
                      </a:r>
                      <a:r>
                        <a:rPr lang="en-US" sz="1000" b="1" u="none" strike="noStrike" dirty="0" err="1">
                          <a:effectLst/>
                        </a:rPr>
                        <a:t>Fk</a:t>
                      </a:r>
                      <a:r>
                        <a:rPr lang="ru-RU" sz="1000" b="1" u="none" strike="noStrike" dirty="0">
                          <a:effectLst/>
                        </a:rPr>
                        <a:t>)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665039887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u="none" strike="noStrike" dirty="0" err="1">
                          <a:effectLst/>
                        </a:rPr>
                        <a:t>TrainingID</a:t>
                      </a:r>
                      <a:r>
                        <a:rPr lang="en-US" sz="1000" b="1" u="none" strike="noStrike" dirty="0">
                          <a:effectLst/>
                        </a:rPr>
                        <a:t> (</a:t>
                      </a:r>
                      <a:r>
                        <a:rPr lang="en-US" sz="1000" b="1" u="none" strike="noStrike" dirty="0" err="1">
                          <a:effectLst/>
                        </a:rPr>
                        <a:t>Fk</a:t>
                      </a:r>
                      <a:r>
                        <a:rPr lang="en-US" sz="1000" b="1" u="none" strike="noStrike" dirty="0">
                          <a:effectLst/>
                        </a:rPr>
                        <a:t>)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43976127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</a:rPr>
                        <a:t>Mark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672669515"/>
                  </a:ext>
                </a:extLst>
              </a:tr>
            </a:tbl>
          </a:graphicData>
        </a:graphic>
      </p:graphicFrame>
      <p:graphicFrame>
        <p:nvGraphicFramePr>
          <p:cNvPr id="55" name="Table 2">
            <a:extLst>
              <a:ext uri="{FF2B5EF4-FFF2-40B4-BE49-F238E27FC236}">
                <a16:creationId xmlns:a16="http://schemas.microsoft.com/office/drawing/2014/main" id="{1F88526C-7D5C-4D47-9791-ADF338ECDD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6570982"/>
              </p:ext>
            </p:extLst>
          </p:nvPr>
        </p:nvGraphicFramePr>
        <p:xfrm>
          <a:off x="982630" y="2151979"/>
          <a:ext cx="1544361" cy="9753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44361">
                  <a:extLst>
                    <a:ext uri="{9D8B030D-6E8A-4147-A177-3AD203B41FA5}">
                      <a16:colId xmlns:a16="http://schemas.microsoft.com/office/drawing/2014/main" val="1006989469"/>
                    </a:ext>
                  </a:extLst>
                </a:gridCol>
              </a:tblGrid>
              <a:tr h="223495">
                <a:tc>
                  <a:txBody>
                    <a:bodyPr/>
                    <a:lstStyle/>
                    <a:p>
                      <a:r>
                        <a:rPr lang="ru-RU" sz="1000" dirty="0"/>
                        <a:t>Таблица Студенты</a:t>
                      </a:r>
                      <a:endParaRPr lang="en-US" sz="1000" dirty="0"/>
                    </a:p>
                  </a:txBody>
                  <a:tcPr>
                    <a:solidFill>
                      <a:srgbClr val="39C2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915119"/>
                  </a:ext>
                </a:extLst>
              </a:tr>
              <a:tr h="223495">
                <a:tc>
                  <a:txBody>
                    <a:bodyPr/>
                    <a:lstStyle/>
                    <a:p>
                      <a:r>
                        <a:rPr lang="en-US" sz="1000" b="1" dirty="0" err="1"/>
                        <a:t>StudentID</a:t>
                      </a:r>
                      <a:r>
                        <a:rPr lang="en-US" sz="1000" b="1" dirty="0"/>
                        <a:t> (Pk)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4011686"/>
                  </a:ext>
                </a:extLst>
              </a:tr>
              <a:tr h="223495">
                <a:tc>
                  <a:txBody>
                    <a:bodyPr/>
                    <a:lstStyle/>
                    <a:p>
                      <a:r>
                        <a:rPr lang="en-US" sz="1000" dirty="0" err="1"/>
                        <a:t>FullName</a:t>
                      </a:r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7647748"/>
                  </a:ext>
                </a:extLst>
              </a:tr>
              <a:tr h="223495">
                <a:tc>
                  <a:txBody>
                    <a:bodyPr/>
                    <a:lstStyle/>
                    <a:p>
                      <a:r>
                        <a:rPr lang="en-US" sz="1000" dirty="0" err="1"/>
                        <a:t>DateofBirth</a:t>
                      </a:r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2858746"/>
                  </a:ext>
                </a:extLst>
              </a:tr>
            </a:tbl>
          </a:graphicData>
        </a:graphic>
      </p:graphicFrame>
      <p:graphicFrame>
        <p:nvGraphicFramePr>
          <p:cNvPr id="56" name="Table 3">
            <a:extLst>
              <a:ext uri="{FF2B5EF4-FFF2-40B4-BE49-F238E27FC236}">
                <a16:creationId xmlns:a16="http://schemas.microsoft.com/office/drawing/2014/main" id="{C57AC76C-F5ED-4C1D-94D6-7989839A17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9112690"/>
              </p:ext>
            </p:extLst>
          </p:nvPr>
        </p:nvGraphicFramePr>
        <p:xfrm>
          <a:off x="6530971" y="2273899"/>
          <a:ext cx="1419132" cy="7315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419132">
                  <a:extLst>
                    <a:ext uri="{9D8B030D-6E8A-4147-A177-3AD203B41FA5}">
                      <a16:colId xmlns:a16="http://schemas.microsoft.com/office/drawing/2014/main" val="3191222036"/>
                    </a:ext>
                  </a:extLst>
                </a:gridCol>
              </a:tblGrid>
              <a:tr h="18987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000" dirty="0"/>
                        <a:t>Таблица Тренинги</a:t>
                      </a:r>
                      <a:endParaRPr lang="en-US" sz="1000" dirty="0"/>
                    </a:p>
                  </a:txBody>
                  <a:tcPr>
                    <a:solidFill>
                      <a:srgbClr val="7FE7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9228987"/>
                  </a:ext>
                </a:extLst>
              </a:tr>
              <a:tr h="18987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000" b="1" u="none" strike="noStrike" dirty="0" err="1">
                          <a:effectLst/>
                        </a:rPr>
                        <a:t>Training</a:t>
                      </a:r>
                      <a:r>
                        <a:rPr lang="en-US" sz="1000" b="1" dirty="0" err="1"/>
                        <a:t>ID</a:t>
                      </a:r>
                      <a:r>
                        <a:rPr lang="en-US" sz="1000" b="1" dirty="0"/>
                        <a:t> (Pk)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9442271"/>
                  </a:ext>
                </a:extLst>
              </a:tr>
              <a:tr h="189877">
                <a:tc>
                  <a:txBody>
                    <a:bodyPr/>
                    <a:lstStyle/>
                    <a:p>
                      <a:r>
                        <a:rPr lang="en-US" sz="1000" u="none" strike="noStrike" dirty="0" err="1">
                          <a:effectLst/>
                        </a:rPr>
                        <a:t>Training</a:t>
                      </a:r>
                      <a:r>
                        <a:rPr lang="en-US" sz="1000" dirty="0" err="1"/>
                        <a:t>Name</a:t>
                      </a:r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9097655"/>
                  </a:ext>
                </a:extLst>
              </a:tr>
            </a:tbl>
          </a:graphicData>
        </a:graphic>
      </p:graphicFrame>
      <p:sp>
        <p:nvSpPr>
          <p:cNvPr id="57" name="Right Brace 56">
            <a:extLst>
              <a:ext uri="{FF2B5EF4-FFF2-40B4-BE49-F238E27FC236}">
                <a16:creationId xmlns:a16="http://schemas.microsoft.com/office/drawing/2014/main" id="{D032F926-4E17-4BCC-BB84-633F9A3D5B25}"/>
              </a:ext>
            </a:extLst>
          </p:cNvPr>
          <p:cNvSpPr/>
          <p:nvPr/>
        </p:nvSpPr>
        <p:spPr>
          <a:xfrm>
            <a:off x="5199260" y="2370950"/>
            <a:ext cx="146050" cy="32385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A9378F5-2639-4ECB-8EAC-EA257F02784C}"/>
              </a:ext>
            </a:extLst>
          </p:cNvPr>
          <p:cNvSpPr txBox="1"/>
          <p:nvPr/>
        </p:nvSpPr>
        <p:spPr>
          <a:xfrm>
            <a:off x="5345310" y="2331882"/>
            <a:ext cx="229493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800" b="1" i="0" u="none" strike="noStrike" dirty="0">
                <a:solidFill>
                  <a:srgbClr val="006498"/>
                </a:solidFill>
                <a:effectLst/>
                <a:latin typeface="Verdana" panose="020B0604030504040204" pitchFamily="34" charset="0"/>
              </a:rPr>
              <a:t>(</a:t>
            </a:r>
            <a:r>
              <a:rPr lang="en-US" sz="800" b="1" i="0" u="none" strike="noStrike" dirty="0">
                <a:solidFill>
                  <a:srgbClr val="006498"/>
                </a:solidFill>
                <a:effectLst/>
                <a:latin typeface="Verdana" panose="020B0604030504040204" pitchFamily="34" charset="0"/>
              </a:rPr>
              <a:t>PK</a:t>
            </a:r>
            <a:r>
              <a:rPr lang="ru-RU" sz="800" b="1" i="0" u="none" strike="noStrike" dirty="0">
                <a:solidFill>
                  <a:srgbClr val="006498"/>
                </a:solidFill>
                <a:effectLst/>
                <a:latin typeface="Verdana" panose="020B0604030504040204" pitchFamily="34" charset="0"/>
              </a:rPr>
              <a:t>)</a:t>
            </a:r>
            <a:r>
              <a:rPr lang="ru-RU" dirty="0">
                <a:solidFill>
                  <a:srgbClr val="006498"/>
                </a:solidFill>
              </a:rPr>
              <a:t> </a:t>
            </a:r>
            <a:endParaRPr lang="en-US" dirty="0">
              <a:solidFill>
                <a:srgbClr val="006498"/>
              </a:solidFill>
            </a:endParaRP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D9923068-7892-49D4-95C8-5F209E5864B4}"/>
              </a:ext>
            </a:extLst>
          </p:cNvPr>
          <p:cNvCxnSpPr>
            <a:cxnSpLocks/>
          </p:cNvCxnSpPr>
          <p:nvPr/>
        </p:nvCxnSpPr>
        <p:spPr>
          <a:xfrm flipV="1">
            <a:off x="2526991" y="2370950"/>
            <a:ext cx="1185661" cy="111878"/>
          </a:xfrm>
          <a:prstGeom prst="straightConnector1">
            <a:avLst/>
          </a:prstGeom>
          <a:ln w="12700">
            <a:solidFill>
              <a:srgbClr val="0064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3CBAFECC-DD76-4035-B9D7-3B6D1460D41C}"/>
              </a:ext>
            </a:extLst>
          </p:cNvPr>
          <p:cNvCxnSpPr>
            <a:cxnSpLocks/>
            <a:stCxn id="58" idx="2"/>
          </p:cNvCxnSpPr>
          <p:nvPr/>
        </p:nvCxnSpPr>
        <p:spPr>
          <a:xfrm flipH="1" flipV="1">
            <a:off x="5361276" y="2638926"/>
            <a:ext cx="1131501" cy="733"/>
          </a:xfrm>
          <a:prstGeom prst="straightConnector1">
            <a:avLst/>
          </a:prstGeom>
          <a:ln w="12700">
            <a:solidFill>
              <a:srgbClr val="0064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3763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7.40741E-7 L -2.5E-6 -0.2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-1.60494E-6 L -2.77778E-7 -0.25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0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-2.96296E-6 L -2.77778E-7 -0.25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0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2.59259E-6 L -2.5E-6 -0.25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0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-3.33333E-6 L 5.55556E-7 -0.25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0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3.58025E-6 L 4.16667E-6 -0.25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0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-2.96296E-6 L -2.77778E-7 -0.25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  <p:bldP spid="5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9"/>
          <p:cNvSpPr/>
          <p:nvPr/>
        </p:nvSpPr>
        <p:spPr>
          <a:xfrm rot="12318751">
            <a:off x="-1628648" y="-294606"/>
            <a:ext cx="5179224" cy="5732711"/>
          </a:xfrm>
          <a:custGeom>
            <a:avLst/>
            <a:gdLst/>
            <a:ahLst/>
            <a:cxnLst/>
            <a:rect l="l" t="t" r="r" b="b"/>
            <a:pathLst>
              <a:path w="26397" h="32076" extrusionOk="0">
                <a:moveTo>
                  <a:pt x="11422" y="1"/>
                </a:moveTo>
                <a:cubicBezTo>
                  <a:pt x="10866" y="1"/>
                  <a:pt x="10274" y="46"/>
                  <a:pt x="9640" y="141"/>
                </a:cubicBezTo>
                <a:cubicBezTo>
                  <a:pt x="5702" y="732"/>
                  <a:pt x="2430" y="3940"/>
                  <a:pt x="1216" y="7734"/>
                </a:cubicBezTo>
                <a:cubicBezTo>
                  <a:pt x="0" y="11528"/>
                  <a:pt x="664" y="15761"/>
                  <a:pt x="2459" y="19317"/>
                </a:cubicBezTo>
                <a:cubicBezTo>
                  <a:pt x="4253" y="22873"/>
                  <a:pt x="7097" y="25808"/>
                  <a:pt x="10241" y="28254"/>
                </a:cubicBezTo>
                <a:cubicBezTo>
                  <a:pt x="12805" y="30251"/>
                  <a:pt x="15774" y="32014"/>
                  <a:pt x="19022" y="32074"/>
                </a:cubicBezTo>
                <a:cubicBezTo>
                  <a:pt x="19066" y="32075"/>
                  <a:pt x="19109" y="32076"/>
                  <a:pt x="19153" y="32076"/>
                </a:cubicBezTo>
                <a:cubicBezTo>
                  <a:pt x="22363" y="32076"/>
                  <a:pt x="25746" y="29895"/>
                  <a:pt x="26096" y="26708"/>
                </a:cubicBezTo>
                <a:cubicBezTo>
                  <a:pt x="26397" y="23957"/>
                  <a:pt x="24516" y="21520"/>
                  <a:pt x="23100" y="19145"/>
                </a:cubicBezTo>
                <a:cubicBezTo>
                  <a:pt x="19506" y="13117"/>
                  <a:pt x="20856" y="1"/>
                  <a:pt x="11422" y="1"/>
                </a:cubicBezTo>
                <a:close/>
              </a:path>
            </a:pathLst>
          </a:custGeom>
          <a:gradFill>
            <a:gsLst>
              <a:gs pos="0">
                <a:srgbClr val="8BE3FF"/>
              </a:gs>
              <a:gs pos="100000">
                <a:srgbClr val="ACFFD9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29"/>
          <p:cNvSpPr txBox="1">
            <a:spLocks noGrp="1"/>
          </p:cNvSpPr>
          <p:nvPr>
            <p:ph type="ctrTitle"/>
          </p:nvPr>
        </p:nvSpPr>
        <p:spPr>
          <a:xfrm>
            <a:off x="1126639" y="1116105"/>
            <a:ext cx="4189750" cy="110647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dirty="0"/>
              <a:t>Нормализация БД</a:t>
            </a:r>
            <a:endParaRPr sz="3200" dirty="0">
              <a:solidFill>
                <a:schemeClr val="lt2"/>
              </a:solidFill>
            </a:endParaRPr>
          </a:p>
        </p:txBody>
      </p:sp>
      <p:pic>
        <p:nvPicPr>
          <p:cNvPr id="136" name="Picture 135" descr="A picture containing room&#10;&#10;Description automatically generated">
            <a:extLst>
              <a:ext uri="{FF2B5EF4-FFF2-40B4-BE49-F238E27FC236}">
                <a16:creationId xmlns:a16="http://schemas.microsoft.com/office/drawing/2014/main" id="{215E0175-787F-4B82-B041-D21DAB53D60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780" y="2420764"/>
            <a:ext cx="3964312" cy="2303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0145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702;p36">
            <a:extLst>
              <a:ext uri="{FF2B5EF4-FFF2-40B4-BE49-F238E27FC236}">
                <a16:creationId xmlns:a16="http://schemas.microsoft.com/office/drawing/2014/main" id="{79998E53-1087-43F6-8888-DD6171DC0A6C}"/>
              </a:ext>
            </a:extLst>
          </p:cNvPr>
          <p:cNvSpPr/>
          <p:nvPr/>
        </p:nvSpPr>
        <p:spPr>
          <a:xfrm rot="784054">
            <a:off x="-438878" y="-263640"/>
            <a:ext cx="2113094" cy="1406387"/>
          </a:xfrm>
          <a:custGeom>
            <a:avLst/>
            <a:gdLst/>
            <a:ahLst/>
            <a:cxnLst/>
            <a:rect l="l" t="t" r="r" b="b"/>
            <a:pathLst>
              <a:path w="292571" h="194723" extrusionOk="0">
                <a:moveTo>
                  <a:pt x="178359" y="0"/>
                </a:moveTo>
                <a:cubicBezTo>
                  <a:pt x="174116" y="0"/>
                  <a:pt x="169958" y="294"/>
                  <a:pt x="165939" y="901"/>
                </a:cubicBezTo>
                <a:cubicBezTo>
                  <a:pt x="133691" y="5774"/>
                  <a:pt x="118193" y="35197"/>
                  <a:pt x="89114" y="45412"/>
                </a:cubicBezTo>
                <a:cubicBezTo>
                  <a:pt x="62365" y="54805"/>
                  <a:pt x="38285" y="62059"/>
                  <a:pt x="25670" y="86840"/>
                </a:cubicBezTo>
                <a:cubicBezTo>
                  <a:pt x="1" y="137261"/>
                  <a:pt x="59634" y="192214"/>
                  <a:pt x="114067" y="192214"/>
                </a:cubicBezTo>
                <a:cubicBezTo>
                  <a:pt x="116153" y="192214"/>
                  <a:pt x="118231" y="192133"/>
                  <a:pt x="120296" y="191968"/>
                </a:cubicBezTo>
                <a:cubicBezTo>
                  <a:pt x="134665" y="190820"/>
                  <a:pt x="147792" y="186110"/>
                  <a:pt x="161950" y="186110"/>
                </a:cubicBezTo>
                <a:cubicBezTo>
                  <a:pt x="165195" y="186110"/>
                  <a:pt x="168494" y="186358"/>
                  <a:pt x="171874" y="186952"/>
                </a:cubicBezTo>
                <a:cubicBezTo>
                  <a:pt x="193489" y="190752"/>
                  <a:pt x="206629" y="194722"/>
                  <a:pt x="220391" y="194722"/>
                </a:cubicBezTo>
                <a:cubicBezTo>
                  <a:pt x="230045" y="194722"/>
                  <a:pt x="240005" y="192768"/>
                  <a:pt x="253411" y="187431"/>
                </a:cubicBezTo>
                <a:cubicBezTo>
                  <a:pt x="285442" y="174673"/>
                  <a:pt x="292570" y="137952"/>
                  <a:pt x="288207" y="103186"/>
                </a:cubicBezTo>
                <a:cubicBezTo>
                  <a:pt x="285712" y="83335"/>
                  <a:pt x="279472" y="64114"/>
                  <a:pt x="271978" y="50359"/>
                </a:cubicBezTo>
                <a:cubicBezTo>
                  <a:pt x="255881" y="20810"/>
                  <a:pt x="214081" y="0"/>
                  <a:pt x="178359" y="0"/>
                </a:cubicBezTo>
                <a:close/>
              </a:path>
            </a:pathLst>
          </a:custGeom>
          <a:gradFill>
            <a:gsLst>
              <a:gs pos="0">
                <a:srgbClr val="8BE3FF"/>
              </a:gs>
              <a:gs pos="100000">
                <a:srgbClr val="ACFFD9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12" name="Google Shape;612;p35"/>
          <p:cNvSpPr txBox="1">
            <a:spLocks noGrp="1"/>
          </p:cNvSpPr>
          <p:nvPr>
            <p:ph type="title"/>
          </p:nvPr>
        </p:nvSpPr>
        <p:spPr>
          <a:xfrm>
            <a:off x="796843" y="162915"/>
            <a:ext cx="6084000" cy="5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1</a:t>
            </a:r>
            <a:r>
              <a:rPr lang="en-US" dirty="0"/>
              <a:t> </a:t>
            </a:r>
            <a:r>
              <a:rPr lang="ru-RU" dirty="0"/>
              <a:t>НФ</a:t>
            </a:r>
            <a:endParaRPr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EAA7238-D172-4946-AAD0-DFBEFC475D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9334" y="858117"/>
            <a:ext cx="2788470" cy="314273"/>
          </a:xfrm>
        </p:spPr>
        <p:txBody>
          <a:bodyPr/>
          <a:lstStyle/>
          <a:p>
            <a:pPr marL="139700" indent="0">
              <a:buNone/>
            </a:pPr>
            <a:r>
              <a:rPr lang="ru-RU" dirty="0"/>
              <a:t>1  Нет повторяющихся строк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5002D8BD-E22A-4697-8295-536D5F24AA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7229802"/>
              </p:ext>
            </p:extLst>
          </p:nvPr>
        </p:nvGraphicFramePr>
        <p:xfrm>
          <a:off x="2034540" y="2091610"/>
          <a:ext cx="1848273" cy="885379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758266">
                  <a:extLst>
                    <a:ext uri="{9D8B030D-6E8A-4147-A177-3AD203B41FA5}">
                      <a16:colId xmlns:a16="http://schemas.microsoft.com/office/drawing/2014/main" val="2507994603"/>
                    </a:ext>
                  </a:extLst>
                </a:gridCol>
                <a:gridCol w="1090007">
                  <a:extLst>
                    <a:ext uri="{9D8B030D-6E8A-4147-A177-3AD203B41FA5}">
                      <a16:colId xmlns:a16="http://schemas.microsoft.com/office/drawing/2014/main" val="1884599365"/>
                    </a:ext>
                  </a:extLst>
                </a:gridCol>
              </a:tblGrid>
              <a:tr h="201559">
                <a:tc>
                  <a:txBody>
                    <a:bodyPr/>
                    <a:lstStyle/>
                    <a:p>
                      <a:pPr algn="l" fontAlgn="t"/>
                      <a:r>
                        <a:rPr lang="ru-RU" sz="1300" b="1" u="none" strike="noStrike">
                          <a:effectLst/>
                        </a:rPr>
                        <a:t>Фирма</a:t>
                      </a:r>
                      <a:endParaRPr lang="ru-RU" sz="1300" b="1" i="0" u="none" strike="noStrike">
                        <a:solidFill>
                          <a:srgbClr val="22222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59" marR="7959" marT="7959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300" b="1" u="none" strike="noStrike" dirty="0">
                          <a:effectLst/>
                        </a:rPr>
                        <a:t>Модель</a:t>
                      </a:r>
                      <a:endParaRPr lang="ru-RU" sz="1300" b="1" i="0" u="none" strike="noStrike" dirty="0">
                        <a:solidFill>
                          <a:srgbClr val="22222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59" marR="7959" marT="7959" marB="0"/>
                </a:tc>
                <a:extLst>
                  <a:ext uri="{0D108BD9-81ED-4DB2-BD59-A6C34878D82A}">
                    <a16:rowId xmlns:a16="http://schemas.microsoft.com/office/drawing/2014/main" val="2141530626"/>
                  </a:ext>
                </a:extLst>
              </a:tr>
              <a:tr h="267142">
                <a:tc>
                  <a:txBody>
                    <a:bodyPr/>
                    <a:lstStyle/>
                    <a:p>
                      <a:pPr algn="l" fontAlgn="t"/>
                      <a:r>
                        <a:rPr lang="en-US" sz="1300" u="none" strike="noStrike" dirty="0">
                          <a:effectLst/>
                        </a:rPr>
                        <a:t>BMW</a:t>
                      </a:r>
                      <a:endParaRPr lang="en-US" sz="1300" b="0" i="0" u="none" strike="noStrike" dirty="0">
                        <a:solidFill>
                          <a:srgbClr val="22222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59" marR="7959" marT="7959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300" u="none" strike="noStrike" dirty="0">
                          <a:effectLst/>
                        </a:rPr>
                        <a:t>M5, X5M, M1</a:t>
                      </a:r>
                      <a:endParaRPr lang="en-US" sz="1300" b="0" i="0" u="none" strike="noStrike" dirty="0">
                        <a:solidFill>
                          <a:srgbClr val="22222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59" marR="7959" marT="7959" marB="0"/>
                </a:tc>
                <a:extLst>
                  <a:ext uri="{0D108BD9-81ED-4DB2-BD59-A6C34878D82A}">
                    <a16:rowId xmlns:a16="http://schemas.microsoft.com/office/drawing/2014/main" val="2920823795"/>
                  </a:ext>
                </a:extLst>
              </a:tr>
              <a:tr h="201559">
                <a:tc>
                  <a:txBody>
                    <a:bodyPr/>
                    <a:lstStyle/>
                    <a:p>
                      <a:pPr algn="l" fontAlgn="t"/>
                      <a:r>
                        <a:rPr lang="en-US" sz="1300" u="none" strike="noStrike" dirty="0">
                          <a:effectLst/>
                        </a:rPr>
                        <a:t>Nissan</a:t>
                      </a:r>
                      <a:endParaRPr lang="en-US" sz="1300" b="0" i="0" u="none" strike="noStrike" dirty="0">
                        <a:solidFill>
                          <a:srgbClr val="22222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59" marR="7959" marT="7959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300" u="none" strike="noStrike" dirty="0">
                          <a:effectLst/>
                        </a:rPr>
                        <a:t>GT-R</a:t>
                      </a:r>
                      <a:endParaRPr lang="en-US" sz="1300" b="0" i="0" u="none" strike="noStrike" dirty="0">
                        <a:solidFill>
                          <a:srgbClr val="22222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59" marR="7959" marT="7959" marB="0"/>
                </a:tc>
                <a:extLst>
                  <a:ext uri="{0D108BD9-81ED-4DB2-BD59-A6C34878D82A}">
                    <a16:rowId xmlns:a16="http://schemas.microsoft.com/office/drawing/2014/main" val="2880449536"/>
                  </a:ext>
                </a:extLst>
              </a:tr>
              <a:tr h="201559">
                <a:tc>
                  <a:txBody>
                    <a:bodyPr/>
                    <a:lstStyle/>
                    <a:p>
                      <a:pPr algn="l" fontAlgn="t"/>
                      <a:r>
                        <a:rPr lang="en-US" sz="1300" u="none" strike="noStrike">
                          <a:effectLst/>
                        </a:rPr>
                        <a:t>Nissan</a:t>
                      </a:r>
                      <a:endParaRPr lang="en-US" sz="1300" b="0" i="0" u="none" strike="noStrike">
                        <a:solidFill>
                          <a:srgbClr val="22222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59" marR="7959" marT="7959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300" u="none" strike="noStrike" dirty="0">
                          <a:effectLst/>
                        </a:rPr>
                        <a:t>GT-R</a:t>
                      </a:r>
                      <a:endParaRPr lang="en-US" sz="1300" b="0" i="0" u="none" strike="noStrike" dirty="0">
                        <a:solidFill>
                          <a:srgbClr val="22222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59" marR="7959" marT="7959" marB="0"/>
                </a:tc>
                <a:extLst>
                  <a:ext uri="{0D108BD9-81ED-4DB2-BD59-A6C34878D82A}">
                    <a16:rowId xmlns:a16="http://schemas.microsoft.com/office/drawing/2014/main" val="2993555696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E6BD0FE0-59BB-46AB-9A5F-EE2B70288C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7914908"/>
              </p:ext>
            </p:extLst>
          </p:nvPr>
        </p:nvGraphicFramePr>
        <p:xfrm>
          <a:off x="4599939" y="2014333"/>
          <a:ext cx="2308843" cy="1114833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1216108">
                  <a:extLst>
                    <a:ext uri="{9D8B030D-6E8A-4147-A177-3AD203B41FA5}">
                      <a16:colId xmlns:a16="http://schemas.microsoft.com/office/drawing/2014/main" val="2200051166"/>
                    </a:ext>
                  </a:extLst>
                </a:gridCol>
                <a:gridCol w="1092735">
                  <a:extLst>
                    <a:ext uri="{9D8B030D-6E8A-4147-A177-3AD203B41FA5}">
                      <a16:colId xmlns:a16="http://schemas.microsoft.com/office/drawing/2014/main" val="1427211611"/>
                    </a:ext>
                  </a:extLst>
                </a:gridCol>
              </a:tblGrid>
              <a:tr h="220309">
                <a:tc>
                  <a:txBody>
                    <a:bodyPr/>
                    <a:lstStyle/>
                    <a:p>
                      <a:pPr algn="l" fontAlgn="t"/>
                      <a:r>
                        <a:rPr lang="ru-RU" sz="1400" b="1" u="none" strike="noStrike" dirty="0">
                          <a:effectLst/>
                        </a:rPr>
                        <a:t>Фирма</a:t>
                      </a:r>
                      <a:endParaRPr lang="ru-RU" sz="1400" b="1" i="0" u="none" strike="noStrike" dirty="0">
                        <a:solidFill>
                          <a:srgbClr val="22222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12" marR="8812" marT="8812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400" b="1" u="none" strike="noStrike" dirty="0">
                          <a:effectLst/>
                        </a:rPr>
                        <a:t>Модель</a:t>
                      </a:r>
                      <a:endParaRPr lang="ru-RU" sz="1400" b="1" i="0" u="none" strike="noStrike" dirty="0">
                        <a:solidFill>
                          <a:srgbClr val="22222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12" marR="8812" marT="8812" marB="0"/>
                </a:tc>
                <a:extLst>
                  <a:ext uri="{0D108BD9-81ED-4DB2-BD59-A6C34878D82A}">
                    <a16:rowId xmlns:a16="http://schemas.microsoft.com/office/drawing/2014/main" val="1314497123"/>
                  </a:ext>
                </a:extLst>
              </a:tr>
              <a:tr h="226145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 dirty="0">
                          <a:effectLst/>
                        </a:rPr>
                        <a:t>BMW</a:t>
                      </a:r>
                      <a:endParaRPr lang="en-US" sz="1400" b="0" i="0" u="none" strike="noStrike" dirty="0">
                        <a:solidFill>
                          <a:srgbClr val="22222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12" marR="8812" marT="8812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</a:rPr>
                        <a:t>M5</a:t>
                      </a:r>
                      <a:endParaRPr lang="en-US" sz="1400" b="0" i="0" u="none" strike="noStrike">
                        <a:solidFill>
                          <a:srgbClr val="22222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12" marR="8812" marT="8812" marB="0"/>
                </a:tc>
                <a:extLst>
                  <a:ext uri="{0D108BD9-81ED-4DB2-BD59-A6C34878D82A}">
                    <a16:rowId xmlns:a16="http://schemas.microsoft.com/office/drawing/2014/main" val="2976312034"/>
                  </a:ext>
                </a:extLst>
              </a:tr>
              <a:tr h="220309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 dirty="0">
                          <a:effectLst/>
                        </a:rPr>
                        <a:t>BMW</a:t>
                      </a:r>
                      <a:endParaRPr lang="en-US" sz="1400" b="0" i="0" u="none" strike="noStrike" dirty="0">
                        <a:solidFill>
                          <a:srgbClr val="22222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12" marR="8812" marT="8812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 dirty="0">
                          <a:effectLst/>
                        </a:rPr>
                        <a:t>X5M</a:t>
                      </a:r>
                      <a:endParaRPr lang="en-US" sz="1400" b="0" i="0" u="none" strike="noStrike" dirty="0">
                        <a:solidFill>
                          <a:srgbClr val="22222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12" marR="8812" marT="8812" marB="0"/>
                </a:tc>
                <a:extLst>
                  <a:ext uri="{0D108BD9-81ED-4DB2-BD59-A6C34878D82A}">
                    <a16:rowId xmlns:a16="http://schemas.microsoft.com/office/drawing/2014/main" val="1708666214"/>
                  </a:ext>
                </a:extLst>
              </a:tr>
              <a:tr h="220309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 dirty="0">
                          <a:effectLst/>
                        </a:rPr>
                        <a:t>BMW</a:t>
                      </a:r>
                      <a:endParaRPr lang="en-US" sz="1400" b="0" i="0" u="none" strike="noStrike" dirty="0">
                        <a:solidFill>
                          <a:srgbClr val="22222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12" marR="8812" marT="8812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</a:rPr>
                        <a:t>M1</a:t>
                      </a:r>
                      <a:endParaRPr lang="en-US" sz="1400" b="0" i="0" u="none" strike="noStrike">
                        <a:solidFill>
                          <a:srgbClr val="22222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12" marR="8812" marT="8812" marB="0"/>
                </a:tc>
                <a:extLst>
                  <a:ext uri="{0D108BD9-81ED-4DB2-BD59-A6C34878D82A}">
                    <a16:rowId xmlns:a16="http://schemas.microsoft.com/office/drawing/2014/main" val="4235745124"/>
                  </a:ext>
                </a:extLst>
              </a:tr>
              <a:tr h="220309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 dirty="0">
                          <a:effectLst/>
                        </a:rPr>
                        <a:t>Nissan</a:t>
                      </a:r>
                      <a:endParaRPr lang="en-US" sz="1400" b="0" i="0" u="none" strike="noStrike" dirty="0">
                        <a:solidFill>
                          <a:srgbClr val="22222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12" marR="8812" marT="8812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 dirty="0">
                          <a:effectLst/>
                        </a:rPr>
                        <a:t>GT-R</a:t>
                      </a:r>
                      <a:endParaRPr lang="en-US" sz="1400" b="0" i="0" u="none" strike="noStrike" dirty="0">
                        <a:solidFill>
                          <a:srgbClr val="22222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12" marR="8812" marT="8812" marB="0"/>
                </a:tc>
                <a:extLst>
                  <a:ext uri="{0D108BD9-81ED-4DB2-BD59-A6C34878D82A}">
                    <a16:rowId xmlns:a16="http://schemas.microsoft.com/office/drawing/2014/main" val="2636872426"/>
                  </a:ext>
                </a:extLst>
              </a:tr>
            </a:tbl>
          </a:graphicData>
        </a:graphic>
      </p:graphicFrame>
      <p:sp>
        <p:nvSpPr>
          <p:cNvPr id="12" name="Rectangle 11">
            <a:extLst>
              <a:ext uri="{FF2B5EF4-FFF2-40B4-BE49-F238E27FC236}">
                <a16:creationId xmlns:a16="http://schemas.microsoft.com/office/drawing/2014/main" id="{ECDC989B-B9C9-4AF0-8F76-6CD7E1DBCC93}"/>
              </a:ext>
            </a:extLst>
          </p:cNvPr>
          <p:cNvSpPr/>
          <p:nvPr/>
        </p:nvSpPr>
        <p:spPr>
          <a:xfrm>
            <a:off x="2034540" y="2559246"/>
            <a:ext cx="1848272" cy="378571"/>
          </a:xfrm>
          <a:prstGeom prst="rect">
            <a:avLst/>
          </a:prstGeom>
          <a:noFill/>
          <a:ln>
            <a:solidFill>
              <a:srgbClr val="39C2D7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7ABA118-82D5-4AA4-B793-CB62F7158CA7}"/>
              </a:ext>
            </a:extLst>
          </p:cNvPr>
          <p:cNvSpPr/>
          <p:nvPr/>
        </p:nvSpPr>
        <p:spPr>
          <a:xfrm>
            <a:off x="2751667" y="2282643"/>
            <a:ext cx="1131146" cy="276603"/>
          </a:xfrm>
          <a:prstGeom prst="rect">
            <a:avLst/>
          </a:prstGeom>
          <a:noFill/>
          <a:ln>
            <a:solidFill>
              <a:srgbClr val="39C2D7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399C1EB-90F5-41EA-B9C6-6ADE26E17C24}"/>
              </a:ext>
            </a:extLst>
          </p:cNvPr>
          <p:cNvCxnSpPr>
            <a:cxnSpLocks/>
          </p:cNvCxnSpPr>
          <p:nvPr/>
        </p:nvCxnSpPr>
        <p:spPr>
          <a:xfrm>
            <a:off x="3882812" y="2656416"/>
            <a:ext cx="717127" cy="0"/>
          </a:xfrm>
          <a:prstGeom prst="straightConnector1">
            <a:avLst/>
          </a:prstGeom>
          <a:ln w="28575">
            <a:solidFill>
              <a:srgbClr val="39C2D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972646E9-76BF-4667-A6B9-2C463E6133DA}"/>
              </a:ext>
            </a:extLst>
          </p:cNvPr>
          <p:cNvSpPr txBox="1">
            <a:spLocks/>
          </p:cNvSpPr>
          <p:nvPr/>
        </p:nvSpPr>
        <p:spPr>
          <a:xfrm>
            <a:off x="749334" y="1115623"/>
            <a:ext cx="2788470" cy="2786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●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○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■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●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○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■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●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○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DM Sans"/>
              <a:buChar char="■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139700" indent="0">
              <a:buFont typeface="DM Sans"/>
              <a:buNone/>
            </a:pPr>
            <a:r>
              <a:rPr lang="ru-RU" dirty="0"/>
              <a:t>2 Все атрибуты простые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2AF31D90-E4F0-4224-A83A-3D88D49CD13F}"/>
              </a:ext>
            </a:extLst>
          </p:cNvPr>
          <p:cNvSpPr txBox="1">
            <a:spLocks/>
          </p:cNvSpPr>
          <p:nvPr/>
        </p:nvSpPr>
        <p:spPr>
          <a:xfrm>
            <a:off x="749334" y="1363422"/>
            <a:ext cx="2788470" cy="2218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●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○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■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●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○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■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●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○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DM Sans"/>
              <a:buChar char="■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139700" indent="0">
              <a:buFont typeface="DM Sans"/>
              <a:buNone/>
            </a:pPr>
            <a:r>
              <a:rPr lang="ru-RU" dirty="0"/>
              <a:t>3 Все значения скалярные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0DDB63B-CF09-4FAC-B18C-4FD0EC1CE5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750543"/>
              </p:ext>
            </p:extLst>
          </p:nvPr>
        </p:nvGraphicFramePr>
        <p:xfrm>
          <a:off x="132716" y="3594515"/>
          <a:ext cx="3228552" cy="1127760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1380791">
                  <a:extLst>
                    <a:ext uri="{9D8B030D-6E8A-4147-A177-3AD203B41FA5}">
                      <a16:colId xmlns:a16="http://schemas.microsoft.com/office/drawing/2014/main" val="4054808432"/>
                    </a:ext>
                  </a:extLst>
                </a:gridCol>
                <a:gridCol w="1847761">
                  <a:extLst>
                    <a:ext uri="{9D8B030D-6E8A-4147-A177-3AD203B41FA5}">
                      <a16:colId xmlns:a16="http://schemas.microsoft.com/office/drawing/2014/main" val="196829828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R="0" algn="l" rtl="0" fontAlgn="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ru-RU" sz="1400" b="1" u="none" strike="noStrike" cap="none">
                          <a:solidFill>
                            <a:schemeClr val="dk1"/>
                          </a:solidFill>
                          <a:effectLst/>
                          <a:sym typeface="Arial"/>
                        </a:rPr>
                        <a:t>Сотрудник</a:t>
                      </a:r>
                      <a:endParaRPr lang="ru-RU" sz="1400" b="1" i="0" u="none" strike="noStrike" cap="none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l" rtl="0" fontAlgn="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ru-RU" sz="1400" b="1" u="none" strike="noStrike" cap="none" dirty="0">
                          <a:solidFill>
                            <a:schemeClr val="dk1"/>
                          </a:solidFill>
                          <a:effectLst/>
                          <a:sym typeface="Arial"/>
                        </a:rPr>
                        <a:t>Номер телефона</a:t>
                      </a:r>
                      <a:endParaRPr lang="ru-RU" sz="1400" b="1" i="0" u="none" strike="noStrike" cap="none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425928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R="0" algn="l" rtl="0" fontAlgn="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ru-RU" sz="1400" b="0" u="none" strike="noStrike" cap="none" dirty="0">
                          <a:solidFill>
                            <a:schemeClr val="dk1"/>
                          </a:solidFill>
                          <a:effectLst/>
                          <a:sym typeface="Arial"/>
                        </a:rPr>
                        <a:t>Иванов И. И.</a:t>
                      </a:r>
                      <a:endParaRPr lang="ru-RU" sz="1400" b="0" i="0" u="none" strike="noStrike" cap="none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l" rtl="0" fontAlgn="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400" b="0" u="none" strike="noStrike" cap="none" dirty="0">
                          <a:solidFill>
                            <a:schemeClr val="dk1"/>
                          </a:solidFill>
                          <a:effectLst/>
                          <a:sym typeface="Arial"/>
                        </a:rPr>
                        <a:t>283-56-82</a:t>
                      </a:r>
                      <a:br>
                        <a:rPr lang="en-US" sz="1400" b="0" u="none" strike="noStrike" cap="none" dirty="0">
                          <a:solidFill>
                            <a:schemeClr val="dk1"/>
                          </a:solidFill>
                          <a:effectLst/>
                          <a:sym typeface="Arial"/>
                        </a:rPr>
                      </a:br>
                      <a:r>
                        <a:rPr lang="en-US" sz="1400" b="0" u="none" strike="noStrike" cap="none" dirty="0">
                          <a:solidFill>
                            <a:schemeClr val="dk1"/>
                          </a:solidFill>
                          <a:effectLst/>
                          <a:sym typeface="Arial"/>
                        </a:rPr>
                        <a:t>390-57-34</a:t>
                      </a:r>
                      <a:endParaRPr lang="en-US" sz="1400" b="0" i="0" u="none" strike="noStrike" cap="none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411409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R="0" algn="l" rtl="0" fontAlgn="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ru-RU" sz="1400" b="0" u="none" strike="noStrike" cap="none">
                          <a:solidFill>
                            <a:schemeClr val="dk1"/>
                          </a:solidFill>
                          <a:effectLst/>
                          <a:sym typeface="Arial"/>
                        </a:rPr>
                        <a:t>Петров П. П.</a:t>
                      </a:r>
                      <a:endParaRPr lang="ru-RU" sz="1400" b="0" i="0" u="none" strike="noStrike" cap="none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l" rtl="0" fontAlgn="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400" b="0" u="none" strike="noStrike" cap="none" dirty="0">
                          <a:solidFill>
                            <a:schemeClr val="dk1"/>
                          </a:solidFill>
                          <a:effectLst/>
                          <a:sym typeface="Arial"/>
                        </a:rPr>
                        <a:t>708-62-34</a:t>
                      </a:r>
                      <a:endParaRPr lang="en-US" sz="1400" b="0" i="0" u="none" strike="noStrike" cap="none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25867125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8D73A5AB-F07C-4069-ABA4-6D2654389D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6911760"/>
              </p:ext>
            </p:extLst>
          </p:nvPr>
        </p:nvGraphicFramePr>
        <p:xfrm>
          <a:off x="4118672" y="3578956"/>
          <a:ext cx="4595220" cy="1219200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2169182">
                  <a:extLst>
                    <a:ext uri="{9D8B030D-6E8A-4147-A177-3AD203B41FA5}">
                      <a16:colId xmlns:a16="http://schemas.microsoft.com/office/drawing/2014/main" val="4237388840"/>
                    </a:ext>
                  </a:extLst>
                </a:gridCol>
                <a:gridCol w="2426038">
                  <a:extLst>
                    <a:ext uri="{9D8B030D-6E8A-4147-A177-3AD203B41FA5}">
                      <a16:colId xmlns:a16="http://schemas.microsoft.com/office/drawing/2014/main" val="183756829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ru-RU" b="1" u="sng">
                          <a:effectLst/>
                        </a:rPr>
                        <a:t>Сотрудник</a:t>
                      </a:r>
                      <a:endParaRPr lang="ru-RU" b="1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1" u="sng" dirty="0">
                          <a:effectLst/>
                        </a:rPr>
                        <a:t>Номер телефона</a:t>
                      </a:r>
                      <a:endParaRPr lang="ru-RU" b="1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2368464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ru-RU">
                          <a:effectLst/>
                        </a:rPr>
                        <a:t>Иванов И. И.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283-56-82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2077633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ru-RU" dirty="0">
                          <a:effectLst/>
                        </a:rPr>
                        <a:t>Иванов И. И.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390-57-34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9475756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ru-RU">
                          <a:effectLst/>
                        </a:rPr>
                        <a:t>Петров П. П.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708-62-34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84345267"/>
                  </a:ext>
                </a:extLst>
              </a:tr>
            </a:tbl>
          </a:graphicData>
        </a:graphic>
      </p:graphicFrame>
      <p:sp>
        <p:nvSpPr>
          <p:cNvPr id="25" name="Rectangle 24">
            <a:extLst>
              <a:ext uri="{FF2B5EF4-FFF2-40B4-BE49-F238E27FC236}">
                <a16:creationId xmlns:a16="http://schemas.microsoft.com/office/drawing/2014/main" id="{AFA0C3DA-261F-40BB-BA48-A24AD0ACE46B}"/>
              </a:ext>
            </a:extLst>
          </p:cNvPr>
          <p:cNvSpPr/>
          <p:nvPr/>
        </p:nvSpPr>
        <p:spPr>
          <a:xfrm>
            <a:off x="132715" y="3838591"/>
            <a:ext cx="3228551" cy="606409"/>
          </a:xfrm>
          <a:prstGeom prst="rect">
            <a:avLst/>
          </a:prstGeom>
          <a:noFill/>
          <a:ln>
            <a:solidFill>
              <a:srgbClr val="39C2D7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A9387D1-36D8-4D2F-AD74-67ABFEBB0753}"/>
              </a:ext>
            </a:extLst>
          </p:cNvPr>
          <p:cNvSpPr/>
          <p:nvPr/>
        </p:nvSpPr>
        <p:spPr>
          <a:xfrm>
            <a:off x="4118670" y="3855191"/>
            <a:ext cx="4661263" cy="352739"/>
          </a:xfrm>
          <a:prstGeom prst="rect">
            <a:avLst/>
          </a:prstGeom>
          <a:noFill/>
          <a:ln>
            <a:solidFill>
              <a:srgbClr val="39C2D7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B8D3E8E-0CA5-4115-9F30-852D0927FBEA}"/>
              </a:ext>
            </a:extLst>
          </p:cNvPr>
          <p:cNvSpPr/>
          <p:nvPr/>
        </p:nvSpPr>
        <p:spPr>
          <a:xfrm>
            <a:off x="4118670" y="4175324"/>
            <a:ext cx="4661263" cy="352739"/>
          </a:xfrm>
          <a:prstGeom prst="rect">
            <a:avLst/>
          </a:prstGeom>
          <a:noFill/>
          <a:ln>
            <a:solidFill>
              <a:srgbClr val="39C2D7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EF9321B-80C9-4EEB-8AFA-820687205D75}"/>
              </a:ext>
            </a:extLst>
          </p:cNvPr>
          <p:cNvCxnSpPr>
            <a:cxnSpLocks/>
          </p:cNvCxnSpPr>
          <p:nvPr/>
        </p:nvCxnSpPr>
        <p:spPr>
          <a:xfrm>
            <a:off x="3396824" y="4175324"/>
            <a:ext cx="717127" cy="0"/>
          </a:xfrm>
          <a:prstGeom prst="straightConnector1">
            <a:avLst/>
          </a:prstGeom>
          <a:ln w="28575">
            <a:solidFill>
              <a:srgbClr val="39C2D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Graphic 19" descr="Question Mark with solid fill">
            <a:extLst>
              <a:ext uri="{FF2B5EF4-FFF2-40B4-BE49-F238E27FC236}">
                <a16:creationId xmlns:a16="http://schemas.microsoft.com/office/drawing/2014/main" id="{9ADBDD48-1E41-475A-AC42-AB58B7A2C3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62817" y="1354025"/>
            <a:ext cx="1161142" cy="116114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125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" dur="625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1250" tmFilter="0, 0; .2, .5; .8, .5; 1, 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625" autoRev="1" fill="hold"/>
                                        <p:tgtEl>
                                          <p:spTgt spid="2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3000" tmFilter="0, 0; .2, .5; .8, .5; 1, 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5" dur="1500" autoRev="1" fill="hold"/>
                                        <p:tgtEl>
                                          <p:spTgt spid="2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12" grpId="0" animBg="1"/>
      <p:bldP spid="23" grpId="0" animBg="1"/>
      <p:bldP spid="18" grpId="0"/>
      <p:bldP spid="19" grpId="0"/>
      <p:bldP spid="25" grpId="0" animBg="1"/>
      <p:bldP spid="26" grpId="0" animBg="1"/>
      <p:bldP spid="2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702;p36">
            <a:extLst>
              <a:ext uri="{FF2B5EF4-FFF2-40B4-BE49-F238E27FC236}">
                <a16:creationId xmlns:a16="http://schemas.microsoft.com/office/drawing/2014/main" id="{59D2D396-9885-4642-8694-314930A2545B}"/>
              </a:ext>
            </a:extLst>
          </p:cNvPr>
          <p:cNvSpPr/>
          <p:nvPr/>
        </p:nvSpPr>
        <p:spPr>
          <a:xfrm rot="784054">
            <a:off x="-728886" y="-365019"/>
            <a:ext cx="2113094" cy="1406387"/>
          </a:xfrm>
          <a:custGeom>
            <a:avLst/>
            <a:gdLst/>
            <a:ahLst/>
            <a:cxnLst/>
            <a:rect l="l" t="t" r="r" b="b"/>
            <a:pathLst>
              <a:path w="292571" h="194723" extrusionOk="0">
                <a:moveTo>
                  <a:pt x="178359" y="0"/>
                </a:moveTo>
                <a:cubicBezTo>
                  <a:pt x="174116" y="0"/>
                  <a:pt x="169958" y="294"/>
                  <a:pt x="165939" y="901"/>
                </a:cubicBezTo>
                <a:cubicBezTo>
                  <a:pt x="133691" y="5774"/>
                  <a:pt x="118193" y="35197"/>
                  <a:pt x="89114" y="45412"/>
                </a:cubicBezTo>
                <a:cubicBezTo>
                  <a:pt x="62365" y="54805"/>
                  <a:pt x="38285" y="62059"/>
                  <a:pt x="25670" y="86840"/>
                </a:cubicBezTo>
                <a:cubicBezTo>
                  <a:pt x="1" y="137261"/>
                  <a:pt x="59634" y="192214"/>
                  <a:pt x="114067" y="192214"/>
                </a:cubicBezTo>
                <a:cubicBezTo>
                  <a:pt x="116153" y="192214"/>
                  <a:pt x="118231" y="192133"/>
                  <a:pt x="120296" y="191968"/>
                </a:cubicBezTo>
                <a:cubicBezTo>
                  <a:pt x="134665" y="190820"/>
                  <a:pt x="147792" y="186110"/>
                  <a:pt x="161950" y="186110"/>
                </a:cubicBezTo>
                <a:cubicBezTo>
                  <a:pt x="165195" y="186110"/>
                  <a:pt x="168494" y="186358"/>
                  <a:pt x="171874" y="186952"/>
                </a:cubicBezTo>
                <a:cubicBezTo>
                  <a:pt x="193489" y="190752"/>
                  <a:pt x="206629" y="194722"/>
                  <a:pt x="220391" y="194722"/>
                </a:cubicBezTo>
                <a:cubicBezTo>
                  <a:pt x="230045" y="194722"/>
                  <a:pt x="240005" y="192768"/>
                  <a:pt x="253411" y="187431"/>
                </a:cubicBezTo>
                <a:cubicBezTo>
                  <a:pt x="285442" y="174673"/>
                  <a:pt x="292570" y="137952"/>
                  <a:pt x="288207" y="103186"/>
                </a:cubicBezTo>
                <a:cubicBezTo>
                  <a:pt x="285712" y="83335"/>
                  <a:pt x="279472" y="64114"/>
                  <a:pt x="271978" y="50359"/>
                </a:cubicBezTo>
                <a:cubicBezTo>
                  <a:pt x="255881" y="20810"/>
                  <a:pt x="214081" y="0"/>
                  <a:pt x="178359" y="0"/>
                </a:cubicBezTo>
                <a:close/>
              </a:path>
            </a:pathLst>
          </a:custGeom>
          <a:gradFill>
            <a:gsLst>
              <a:gs pos="0">
                <a:srgbClr val="8BE3FF"/>
              </a:gs>
              <a:gs pos="100000">
                <a:srgbClr val="ACFFD9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023A91-7DBC-4210-A975-243B278573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765" y="140055"/>
            <a:ext cx="6084000" cy="539700"/>
          </a:xfrm>
        </p:spPr>
        <p:txBody>
          <a:bodyPr/>
          <a:lstStyle/>
          <a:p>
            <a:r>
              <a:rPr lang="ru-RU" dirty="0"/>
              <a:t>2 НФ</a:t>
            </a:r>
            <a:endParaRPr lang="en-US" dirty="0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504A267F-259E-47A9-9EDC-171450835583}"/>
              </a:ext>
            </a:extLst>
          </p:cNvPr>
          <p:cNvSpPr txBox="1">
            <a:spLocks/>
          </p:cNvSpPr>
          <p:nvPr/>
        </p:nvSpPr>
        <p:spPr>
          <a:xfrm>
            <a:off x="640829" y="616401"/>
            <a:ext cx="4678588" cy="358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●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○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■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●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○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■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●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○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DM Sans"/>
              <a:buChar char="■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139700" indent="0">
              <a:buFont typeface="DM Sans"/>
              <a:buNone/>
            </a:pPr>
            <a:r>
              <a:rPr lang="ru-RU" dirty="0"/>
              <a:t>1 Таблица находится в 1 НФ</a:t>
            </a:r>
          </a:p>
          <a:p>
            <a:pPr marL="139700" indent="0">
              <a:buFont typeface="DM Sans"/>
              <a:buNone/>
            </a:pPr>
            <a:endParaRPr lang="ru-RU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ADC5EA6D-A40A-4816-9030-C373532A63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2828893"/>
              </p:ext>
            </p:extLst>
          </p:nvPr>
        </p:nvGraphicFramePr>
        <p:xfrm>
          <a:off x="391818" y="2421005"/>
          <a:ext cx="3853577" cy="1416012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767174">
                  <a:extLst>
                    <a:ext uri="{9D8B030D-6E8A-4147-A177-3AD203B41FA5}">
                      <a16:colId xmlns:a16="http://schemas.microsoft.com/office/drawing/2014/main" val="2005438894"/>
                    </a:ext>
                  </a:extLst>
                </a:gridCol>
                <a:gridCol w="603073">
                  <a:extLst>
                    <a:ext uri="{9D8B030D-6E8A-4147-A177-3AD203B41FA5}">
                      <a16:colId xmlns:a16="http://schemas.microsoft.com/office/drawing/2014/main" val="1658570598"/>
                    </a:ext>
                  </a:extLst>
                </a:gridCol>
                <a:gridCol w="780464">
                  <a:extLst>
                    <a:ext uri="{9D8B030D-6E8A-4147-A177-3AD203B41FA5}">
                      <a16:colId xmlns:a16="http://schemas.microsoft.com/office/drawing/2014/main" val="3089231764"/>
                    </a:ext>
                  </a:extLst>
                </a:gridCol>
                <a:gridCol w="1702866">
                  <a:extLst>
                    <a:ext uri="{9D8B030D-6E8A-4147-A177-3AD203B41FA5}">
                      <a16:colId xmlns:a16="http://schemas.microsoft.com/office/drawing/2014/main" val="1592031747"/>
                    </a:ext>
                  </a:extLst>
                </a:gridCol>
              </a:tblGrid>
              <a:tr h="236002">
                <a:tc>
                  <a:txBody>
                    <a:bodyPr/>
                    <a:lstStyle/>
                    <a:p>
                      <a:pPr algn="l" fontAlgn="t"/>
                      <a:r>
                        <a:rPr lang="ru-RU" sz="1400" b="1" u="sng" strike="noStrike">
                          <a:effectLst/>
                        </a:rPr>
                        <a:t>Модель</a:t>
                      </a:r>
                      <a:endParaRPr lang="ru-RU" sz="1400" b="1" i="0" u="sng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38" marR="8138" marT="813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400" b="1" u="sng" strike="noStrike" dirty="0">
                          <a:effectLst/>
                        </a:rPr>
                        <a:t>Бренд</a:t>
                      </a:r>
                      <a:endParaRPr lang="ru-RU" sz="1400" b="1" i="0" u="sng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38" marR="8138" marT="813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400" b="1" u="none" strike="noStrike">
                          <a:effectLst/>
                        </a:rPr>
                        <a:t>Цена</a:t>
                      </a:r>
                      <a:endParaRPr lang="ru-RU" sz="1400" b="1" i="0" u="none" strike="noStrike">
                        <a:solidFill>
                          <a:srgbClr val="22222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38" marR="8138" marT="813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400" b="1" u="none" strike="noStrike" dirty="0">
                          <a:effectLst/>
                        </a:rPr>
                        <a:t>Скидка</a:t>
                      </a:r>
                      <a:endParaRPr lang="ru-RU" sz="1400" b="1" i="0" u="none" strike="noStrike" dirty="0">
                        <a:solidFill>
                          <a:srgbClr val="22222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38" marR="8138" marT="8138" marB="0"/>
                </a:tc>
                <a:extLst>
                  <a:ext uri="{0D108BD9-81ED-4DB2-BD59-A6C34878D82A}">
                    <a16:rowId xmlns:a16="http://schemas.microsoft.com/office/drawing/2014/main" val="3719272384"/>
                  </a:ext>
                </a:extLst>
              </a:tr>
              <a:tr h="23600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M5</a:t>
                      </a:r>
                      <a:endParaRPr lang="en-US" sz="1400" b="0" i="0" u="none" strike="noStrike">
                        <a:solidFill>
                          <a:srgbClr val="22222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38" marR="8138" marT="813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BMW</a:t>
                      </a:r>
                      <a:endParaRPr lang="en-US" sz="1400" b="0" i="0" u="none" strike="noStrike" dirty="0">
                        <a:solidFill>
                          <a:srgbClr val="22222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38" marR="8138" marT="8138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5500000</a:t>
                      </a:r>
                      <a:endParaRPr lang="en-US" sz="1400" b="0" i="0" u="none" strike="noStrike" dirty="0">
                        <a:solidFill>
                          <a:srgbClr val="22222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38" marR="8138" marT="813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5%</a:t>
                      </a:r>
                      <a:endParaRPr lang="en-US" sz="1400" b="0" i="0" u="none" strike="noStrike" dirty="0">
                        <a:solidFill>
                          <a:srgbClr val="22222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38" marR="8138" marT="8138" marB="0" anchor="ctr">
                    <a:solidFill>
                      <a:srgbClr val="E8F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6154871"/>
                  </a:ext>
                </a:extLst>
              </a:tr>
              <a:tr h="23600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X5M</a:t>
                      </a:r>
                      <a:endParaRPr lang="en-US" sz="1400" b="0" i="0" u="none" strike="noStrike">
                        <a:solidFill>
                          <a:srgbClr val="22222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38" marR="8138" marT="813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BMW</a:t>
                      </a:r>
                      <a:endParaRPr lang="en-US" sz="1400" b="0" i="0" u="none" strike="noStrike">
                        <a:solidFill>
                          <a:srgbClr val="22222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38" marR="8138" marT="8138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6000000</a:t>
                      </a:r>
                      <a:endParaRPr lang="en-US" sz="1400" b="0" i="0" u="none" strike="noStrike">
                        <a:solidFill>
                          <a:srgbClr val="22222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38" marR="8138" marT="813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5%</a:t>
                      </a:r>
                      <a:endParaRPr lang="en-US" sz="1400" b="0" i="0" u="none" strike="noStrike" dirty="0">
                        <a:solidFill>
                          <a:srgbClr val="22222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38" marR="8138" marT="8138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7720514"/>
                  </a:ext>
                </a:extLst>
              </a:tr>
              <a:tr h="23600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M1</a:t>
                      </a:r>
                      <a:endParaRPr lang="en-US" sz="1400" b="0" i="0" u="none" strike="noStrike">
                        <a:solidFill>
                          <a:srgbClr val="22222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38" marR="8138" marT="813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BMW</a:t>
                      </a:r>
                      <a:endParaRPr lang="en-US" sz="1400" b="0" i="0" u="none" strike="noStrike" dirty="0">
                        <a:solidFill>
                          <a:srgbClr val="22222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38" marR="8138" marT="8138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2500000</a:t>
                      </a:r>
                      <a:endParaRPr lang="en-US" sz="1400" b="0" i="0" u="none" strike="noStrike" dirty="0">
                        <a:solidFill>
                          <a:srgbClr val="22222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38" marR="8138" marT="813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5%</a:t>
                      </a:r>
                      <a:endParaRPr lang="en-US" sz="1400" b="0" i="0" u="none" strike="noStrike" dirty="0">
                        <a:solidFill>
                          <a:srgbClr val="22222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38" marR="8138" marT="8138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6907015"/>
                  </a:ext>
                </a:extLst>
              </a:tr>
              <a:tr h="23600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GT-R</a:t>
                      </a:r>
                      <a:endParaRPr lang="en-US" sz="1400" b="0" i="0" u="none" strike="noStrike">
                        <a:solidFill>
                          <a:srgbClr val="22222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38" marR="8138" marT="813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Nissan</a:t>
                      </a:r>
                      <a:endParaRPr lang="en-US" sz="1400" b="0" i="0" u="none" strike="noStrike">
                        <a:solidFill>
                          <a:srgbClr val="22222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38" marR="8138" marT="8138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5000000</a:t>
                      </a:r>
                      <a:endParaRPr lang="en-US" sz="1400" b="0" i="0" u="none" strike="noStrike">
                        <a:solidFill>
                          <a:srgbClr val="22222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38" marR="8138" marT="813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10%</a:t>
                      </a:r>
                      <a:endParaRPr lang="en-US" sz="1400" b="0" i="0" u="none" strike="noStrike" dirty="0">
                        <a:solidFill>
                          <a:srgbClr val="22222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38" marR="8138" marT="8138" marB="0" anchor="ctr">
                    <a:solidFill>
                      <a:srgbClr val="DCE9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9994363"/>
                  </a:ext>
                </a:extLst>
              </a:tr>
              <a:tr h="23600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M5</a:t>
                      </a:r>
                      <a:endParaRPr lang="en-US" sz="1400" b="0" i="0" u="none" strike="noStrike" dirty="0">
                        <a:solidFill>
                          <a:srgbClr val="22222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38" marR="8138" marT="813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Nissan</a:t>
                      </a:r>
                      <a:endParaRPr lang="en-US" sz="1400" b="0" i="0" u="none" strike="noStrike" dirty="0">
                        <a:solidFill>
                          <a:srgbClr val="22222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38" marR="8138" marT="8138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5000000</a:t>
                      </a:r>
                      <a:endParaRPr lang="en-US" sz="1400" b="0" i="0" u="none" strike="noStrike" dirty="0">
                        <a:solidFill>
                          <a:srgbClr val="22222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38" marR="8138" marT="813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10%</a:t>
                      </a:r>
                      <a:endParaRPr lang="en-US" sz="1400" b="0" i="0" u="none" strike="noStrike" dirty="0">
                        <a:solidFill>
                          <a:srgbClr val="22222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38" marR="8138" marT="8138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1921968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4190EABA-EA7E-4EBD-8C9A-0B9597C2E1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0226654"/>
              </p:ext>
            </p:extLst>
          </p:nvPr>
        </p:nvGraphicFramePr>
        <p:xfrm>
          <a:off x="5319417" y="4259409"/>
          <a:ext cx="1723498" cy="681567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752072">
                  <a:extLst>
                    <a:ext uri="{9D8B030D-6E8A-4147-A177-3AD203B41FA5}">
                      <a16:colId xmlns:a16="http://schemas.microsoft.com/office/drawing/2014/main" val="3557641860"/>
                    </a:ext>
                  </a:extLst>
                </a:gridCol>
                <a:gridCol w="971426">
                  <a:extLst>
                    <a:ext uri="{9D8B030D-6E8A-4147-A177-3AD203B41FA5}">
                      <a16:colId xmlns:a16="http://schemas.microsoft.com/office/drawing/2014/main" val="291005063"/>
                    </a:ext>
                  </a:extLst>
                </a:gridCol>
              </a:tblGrid>
              <a:tr h="227189">
                <a:tc>
                  <a:txBody>
                    <a:bodyPr/>
                    <a:lstStyle/>
                    <a:p>
                      <a:pPr algn="l" fontAlgn="t"/>
                      <a:r>
                        <a:rPr lang="ru-RU" sz="1400" b="1" u="sng" strike="noStrike" dirty="0">
                          <a:effectLst/>
                        </a:rPr>
                        <a:t>Бренд1</a:t>
                      </a:r>
                      <a:endParaRPr lang="ru-RU" sz="1400" b="1" i="0" u="sng" strike="noStrike" dirty="0">
                        <a:solidFill>
                          <a:srgbClr val="22222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34" marR="7834" marT="7834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400" b="1" u="none" strike="noStrike" dirty="0">
                          <a:effectLst/>
                        </a:rPr>
                        <a:t>Скидка</a:t>
                      </a:r>
                      <a:endParaRPr lang="ru-RU" sz="1400" b="1" i="0" u="none" strike="noStrike" dirty="0">
                        <a:solidFill>
                          <a:srgbClr val="22222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34" marR="7834" marT="7834" marB="0"/>
                </a:tc>
                <a:extLst>
                  <a:ext uri="{0D108BD9-81ED-4DB2-BD59-A6C34878D82A}">
                    <a16:rowId xmlns:a16="http://schemas.microsoft.com/office/drawing/2014/main" val="2738325402"/>
                  </a:ext>
                </a:extLst>
              </a:tr>
              <a:tr h="227189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</a:rPr>
                        <a:t>BMW</a:t>
                      </a:r>
                      <a:endParaRPr lang="en-US" sz="1400" b="0" i="0" u="none" strike="noStrike">
                        <a:solidFill>
                          <a:srgbClr val="22222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34" marR="7834" marT="7834" marB="0">
                    <a:solidFill>
                      <a:srgbClr val="E8F9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400" u="none" strike="noStrike" dirty="0">
                          <a:effectLst/>
                        </a:rPr>
                        <a:t>5%</a:t>
                      </a:r>
                      <a:endParaRPr lang="en-US" sz="1400" b="0" i="0" u="none" strike="noStrike" dirty="0">
                        <a:solidFill>
                          <a:srgbClr val="22222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34" marR="7834" marT="7834" marB="0">
                    <a:solidFill>
                      <a:srgbClr val="E8F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7128597"/>
                  </a:ext>
                </a:extLst>
              </a:tr>
              <a:tr h="227189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</a:rPr>
                        <a:t>Nissan</a:t>
                      </a:r>
                      <a:endParaRPr lang="en-US" sz="1400" b="0" i="0" u="none" strike="noStrike">
                        <a:solidFill>
                          <a:srgbClr val="22222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34" marR="7834" marT="7834" marB="0">
                    <a:solidFill>
                      <a:srgbClr val="DCE9C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400" u="none" strike="noStrike" dirty="0">
                          <a:effectLst/>
                        </a:rPr>
                        <a:t>10%</a:t>
                      </a:r>
                      <a:endParaRPr lang="en-US" sz="1400" b="0" i="0" u="none" strike="noStrike" dirty="0">
                        <a:solidFill>
                          <a:srgbClr val="22222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34" marR="7834" marT="7834" marB="0">
                    <a:solidFill>
                      <a:srgbClr val="DCE9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0605859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DDD86B14-1C39-4899-89A7-53EE828895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7934404"/>
              </p:ext>
            </p:extLst>
          </p:nvPr>
        </p:nvGraphicFramePr>
        <p:xfrm>
          <a:off x="5319417" y="2421005"/>
          <a:ext cx="2475572" cy="1363134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971426">
                  <a:extLst>
                    <a:ext uri="{9D8B030D-6E8A-4147-A177-3AD203B41FA5}">
                      <a16:colId xmlns:a16="http://schemas.microsoft.com/office/drawing/2014/main" val="2873067490"/>
                    </a:ext>
                  </a:extLst>
                </a:gridCol>
                <a:gridCol w="752073">
                  <a:extLst>
                    <a:ext uri="{9D8B030D-6E8A-4147-A177-3AD203B41FA5}">
                      <a16:colId xmlns:a16="http://schemas.microsoft.com/office/drawing/2014/main" val="800180622"/>
                    </a:ext>
                  </a:extLst>
                </a:gridCol>
                <a:gridCol w="752073">
                  <a:extLst>
                    <a:ext uri="{9D8B030D-6E8A-4147-A177-3AD203B41FA5}">
                      <a16:colId xmlns:a16="http://schemas.microsoft.com/office/drawing/2014/main" val="3708553625"/>
                    </a:ext>
                  </a:extLst>
                </a:gridCol>
              </a:tblGrid>
              <a:tr h="227189">
                <a:tc>
                  <a:txBody>
                    <a:bodyPr/>
                    <a:lstStyle/>
                    <a:p>
                      <a:pPr algn="l" fontAlgn="t"/>
                      <a:r>
                        <a:rPr lang="ru-RU" sz="1400" b="1" u="sng" strike="noStrike" dirty="0">
                          <a:effectLst/>
                        </a:rPr>
                        <a:t>Модель</a:t>
                      </a:r>
                      <a:endParaRPr lang="ru-RU" sz="1400" b="1" i="0" u="sng" strike="noStrike" dirty="0">
                        <a:solidFill>
                          <a:srgbClr val="22222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34" marR="7834" marT="7834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400" b="1" u="sng" strike="noStrike" dirty="0">
                          <a:effectLst/>
                        </a:rPr>
                        <a:t>Бренд</a:t>
                      </a:r>
                      <a:endParaRPr lang="ru-RU" sz="1400" b="1" i="0" u="sng" strike="noStrike" dirty="0">
                        <a:solidFill>
                          <a:srgbClr val="22222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34" marR="7834" marT="7834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400" b="1" u="none" strike="noStrike" dirty="0">
                          <a:effectLst/>
                        </a:rPr>
                        <a:t>Цена</a:t>
                      </a:r>
                      <a:endParaRPr lang="ru-RU" sz="1400" b="1" i="0" u="none" strike="noStrike" dirty="0">
                        <a:solidFill>
                          <a:srgbClr val="22222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34" marR="7834" marT="7834" marB="0"/>
                </a:tc>
                <a:extLst>
                  <a:ext uri="{0D108BD9-81ED-4DB2-BD59-A6C34878D82A}">
                    <a16:rowId xmlns:a16="http://schemas.microsoft.com/office/drawing/2014/main" val="2832765927"/>
                  </a:ext>
                </a:extLst>
              </a:tr>
              <a:tr h="22718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M5</a:t>
                      </a:r>
                      <a:endParaRPr lang="en-US" sz="1400" b="0" i="0" u="none" strike="noStrike">
                        <a:solidFill>
                          <a:srgbClr val="22222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34" marR="7834" marT="783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BMW</a:t>
                      </a:r>
                      <a:endParaRPr lang="en-US" sz="1400" b="0" i="0" u="none" strike="noStrike">
                        <a:solidFill>
                          <a:srgbClr val="22222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34" marR="7834" marT="783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5500000</a:t>
                      </a:r>
                      <a:endParaRPr lang="en-US" sz="1400" b="0" i="0" u="none" strike="noStrike" dirty="0">
                        <a:solidFill>
                          <a:srgbClr val="22222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34" marR="7834" marT="7834" marB="0" anchor="ctr"/>
                </a:tc>
                <a:extLst>
                  <a:ext uri="{0D108BD9-81ED-4DB2-BD59-A6C34878D82A}">
                    <a16:rowId xmlns:a16="http://schemas.microsoft.com/office/drawing/2014/main" val="3177382353"/>
                  </a:ext>
                </a:extLst>
              </a:tr>
              <a:tr h="22718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X5M</a:t>
                      </a:r>
                      <a:endParaRPr lang="en-US" sz="1400" b="0" i="0" u="none" strike="noStrike">
                        <a:solidFill>
                          <a:srgbClr val="22222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34" marR="7834" marT="783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BMW</a:t>
                      </a:r>
                      <a:endParaRPr lang="en-US" sz="1400" b="0" i="0" u="none" strike="noStrike" dirty="0">
                        <a:solidFill>
                          <a:srgbClr val="22222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34" marR="7834" marT="783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6000000</a:t>
                      </a:r>
                      <a:endParaRPr lang="en-US" sz="1400" b="0" i="0" u="none" strike="noStrike">
                        <a:solidFill>
                          <a:srgbClr val="22222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34" marR="7834" marT="7834" marB="0" anchor="ctr"/>
                </a:tc>
                <a:extLst>
                  <a:ext uri="{0D108BD9-81ED-4DB2-BD59-A6C34878D82A}">
                    <a16:rowId xmlns:a16="http://schemas.microsoft.com/office/drawing/2014/main" val="3097507233"/>
                  </a:ext>
                </a:extLst>
              </a:tr>
              <a:tr h="22718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M1</a:t>
                      </a:r>
                      <a:endParaRPr lang="en-US" sz="1400" b="0" i="0" u="none" strike="noStrike" dirty="0">
                        <a:solidFill>
                          <a:srgbClr val="22222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34" marR="7834" marT="783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BMW</a:t>
                      </a:r>
                      <a:endParaRPr lang="en-US" sz="1400" b="0" i="0" u="none" strike="noStrike">
                        <a:solidFill>
                          <a:srgbClr val="22222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34" marR="7834" marT="783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2500000</a:t>
                      </a:r>
                      <a:endParaRPr lang="en-US" sz="1400" b="0" i="0" u="none" strike="noStrike">
                        <a:solidFill>
                          <a:srgbClr val="22222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34" marR="7834" marT="7834" marB="0" anchor="ctr"/>
                </a:tc>
                <a:extLst>
                  <a:ext uri="{0D108BD9-81ED-4DB2-BD59-A6C34878D82A}">
                    <a16:rowId xmlns:a16="http://schemas.microsoft.com/office/drawing/2014/main" val="4062134138"/>
                  </a:ext>
                </a:extLst>
              </a:tr>
              <a:tr h="22718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GT-R</a:t>
                      </a:r>
                      <a:endParaRPr lang="en-US" sz="1400" b="0" i="0" u="none" strike="noStrike" dirty="0">
                        <a:solidFill>
                          <a:srgbClr val="22222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34" marR="7834" marT="783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Nissan</a:t>
                      </a:r>
                      <a:endParaRPr lang="en-US" sz="1400" b="0" i="0" u="none" strike="noStrike" dirty="0">
                        <a:solidFill>
                          <a:srgbClr val="22222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34" marR="7834" marT="783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5000000</a:t>
                      </a:r>
                      <a:endParaRPr lang="en-US" sz="1400" b="0" i="0" u="none" strike="noStrike" dirty="0">
                        <a:solidFill>
                          <a:srgbClr val="22222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34" marR="7834" marT="7834" marB="0" anchor="ctr"/>
                </a:tc>
                <a:extLst>
                  <a:ext uri="{0D108BD9-81ED-4DB2-BD59-A6C34878D82A}">
                    <a16:rowId xmlns:a16="http://schemas.microsoft.com/office/drawing/2014/main" val="4109519493"/>
                  </a:ext>
                </a:extLst>
              </a:tr>
              <a:tr h="227189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u="none" strike="noStrike" dirty="0">
                          <a:effectLst/>
                        </a:rPr>
                        <a:t>M5</a:t>
                      </a:r>
                      <a:endParaRPr lang="en-US" sz="1400" b="0" i="0" u="none" strike="noStrike" dirty="0">
                        <a:solidFill>
                          <a:srgbClr val="22222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34" marR="7834" marT="783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Nissan</a:t>
                      </a:r>
                      <a:endParaRPr lang="en-US" sz="1400" b="0" i="0" u="none" strike="noStrike" dirty="0">
                        <a:solidFill>
                          <a:srgbClr val="22222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34" marR="7834" marT="783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5000000</a:t>
                      </a:r>
                      <a:endParaRPr lang="en-US" sz="1400" b="0" i="0" u="none" strike="noStrike" dirty="0">
                        <a:solidFill>
                          <a:srgbClr val="22222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34" marR="7834" marT="7834" marB="0" anchor="ctr"/>
                </a:tc>
                <a:extLst>
                  <a:ext uri="{0D108BD9-81ED-4DB2-BD59-A6C34878D82A}">
                    <a16:rowId xmlns:a16="http://schemas.microsoft.com/office/drawing/2014/main" val="380279461"/>
                  </a:ext>
                </a:extLst>
              </a:tr>
            </a:tbl>
          </a:graphicData>
        </a:graphic>
      </p:graphicFrame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B3CB2B4B-61F6-425C-8B5D-E670597DA049}"/>
              </a:ext>
            </a:extLst>
          </p:cNvPr>
          <p:cNvSpPr txBox="1">
            <a:spLocks/>
          </p:cNvSpPr>
          <p:nvPr/>
        </p:nvSpPr>
        <p:spPr>
          <a:xfrm>
            <a:off x="640829" y="864929"/>
            <a:ext cx="4852155" cy="358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●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○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■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●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○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■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●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○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DM Sans"/>
              <a:buChar char="■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139700" indent="0">
              <a:buFont typeface="DM Sans"/>
              <a:buNone/>
            </a:pPr>
            <a:r>
              <a:rPr lang="ru-RU" dirty="0"/>
              <a:t>2 У таблицы должен быть первичный ключ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53746A94-5ECA-46C9-83E0-07987C91503D}"/>
              </a:ext>
            </a:extLst>
          </p:cNvPr>
          <p:cNvSpPr txBox="1">
            <a:spLocks/>
          </p:cNvSpPr>
          <p:nvPr/>
        </p:nvSpPr>
        <p:spPr>
          <a:xfrm>
            <a:off x="640829" y="1099096"/>
            <a:ext cx="4852155" cy="6128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●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○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■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●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○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■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●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○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DM Sans"/>
              <a:buChar char="■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139700" indent="0">
              <a:buFont typeface="DM Sans"/>
              <a:buNone/>
            </a:pPr>
            <a:r>
              <a:rPr lang="ru-RU" dirty="0"/>
              <a:t>3 Все атрибуты должны описывать первичный ключ целиком, а не какую-то часть первичного ключа.</a:t>
            </a:r>
          </a:p>
          <a:p>
            <a:pPr marL="139700" indent="0">
              <a:buFont typeface="DM Sans"/>
              <a:buNone/>
            </a:pPr>
            <a:endParaRPr lang="ru-RU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19BA73D-F574-455D-BCF9-6DB93472F6ED}"/>
              </a:ext>
            </a:extLst>
          </p:cNvPr>
          <p:cNvSpPr/>
          <p:nvPr/>
        </p:nvSpPr>
        <p:spPr>
          <a:xfrm>
            <a:off x="381002" y="2421005"/>
            <a:ext cx="1383660" cy="1429861"/>
          </a:xfrm>
          <a:prstGeom prst="rect">
            <a:avLst/>
          </a:prstGeom>
          <a:noFill/>
          <a:ln>
            <a:solidFill>
              <a:srgbClr val="39C2D7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6" name="Right Brace 15">
            <a:extLst>
              <a:ext uri="{FF2B5EF4-FFF2-40B4-BE49-F238E27FC236}">
                <a16:creationId xmlns:a16="http://schemas.microsoft.com/office/drawing/2014/main" id="{5E41F8F8-10E9-4960-933C-091E3FDA8E89}"/>
              </a:ext>
            </a:extLst>
          </p:cNvPr>
          <p:cNvSpPr/>
          <p:nvPr/>
        </p:nvSpPr>
        <p:spPr>
          <a:xfrm rot="16200000">
            <a:off x="871679" y="1722269"/>
            <a:ext cx="133723" cy="1115076"/>
          </a:xfrm>
          <a:prstGeom prst="rightBrace">
            <a:avLst>
              <a:gd name="adj1" fmla="val 42948"/>
              <a:gd name="adj2" fmla="val 50000"/>
            </a:avLst>
          </a:prstGeom>
          <a:ln w="19050">
            <a:solidFill>
              <a:srgbClr val="CCCC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pic>
        <p:nvPicPr>
          <p:cNvPr id="18" name="Graphic 17" descr="Key with solid fill">
            <a:extLst>
              <a:ext uri="{FF2B5EF4-FFF2-40B4-BE49-F238E27FC236}">
                <a16:creationId xmlns:a16="http://schemas.microsoft.com/office/drawing/2014/main" id="{BB5626C5-1824-4C08-8FA3-05DFB2AC6C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683067" y="1976072"/>
            <a:ext cx="245538" cy="24553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E39A35C-8367-4054-9CDF-DA8E3518B422}"/>
              </a:ext>
            </a:extLst>
          </p:cNvPr>
          <p:cNvSpPr txBox="1"/>
          <p:nvPr/>
        </p:nvSpPr>
        <p:spPr>
          <a:xfrm>
            <a:off x="844029" y="1971087"/>
            <a:ext cx="4699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</a:rPr>
              <a:t>Pk </a:t>
            </a:r>
            <a:endParaRPr lang="en-US" dirty="0"/>
          </a:p>
        </p:txBody>
      </p:sp>
      <p:sp>
        <p:nvSpPr>
          <p:cNvPr id="14" name="Right Brace 13">
            <a:extLst>
              <a:ext uri="{FF2B5EF4-FFF2-40B4-BE49-F238E27FC236}">
                <a16:creationId xmlns:a16="http://schemas.microsoft.com/office/drawing/2014/main" id="{71CACAD4-9F65-4B40-A463-9AAD8A33099B}"/>
              </a:ext>
            </a:extLst>
          </p:cNvPr>
          <p:cNvSpPr/>
          <p:nvPr/>
        </p:nvSpPr>
        <p:spPr>
          <a:xfrm rot="16200000">
            <a:off x="6107285" y="1422389"/>
            <a:ext cx="125057" cy="1723499"/>
          </a:xfrm>
          <a:prstGeom prst="rightBrace">
            <a:avLst>
              <a:gd name="adj1" fmla="val 42948"/>
              <a:gd name="adj2" fmla="val 50000"/>
            </a:avLst>
          </a:prstGeom>
          <a:ln w="19050">
            <a:solidFill>
              <a:srgbClr val="CCCC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pic>
        <p:nvPicPr>
          <p:cNvPr id="15" name="Graphic 14" descr="Key with solid fill">
            <a:extLst>
              <a:ext uri="{FF2B5EF4-FFF2-40B4-BE49-F238E27FC236}">
                <a16:creationId xmlns:a16="http://schemas.microsoft.com/office/drawing/2014/main" id="{0D36BB51-3735-4832-8E71-1B28C5B0EC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5610129" y="1984737"/>
            <a:ext cx="245538" cy="24553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50EBAD7-2FD5-4402-A0D1-6D4CA2B790B4}"/>
              </a:ext>
            </a:extLst>
          </p:cNvPr>
          <p:cNvSpPr txBox="1"/>
          <p:nvPr/>
        </p:nvSpPr>
        <p:spPr>
          <a:xfrm>
            <a:off x="5771091" y="1979752"/>
            <a:ext cx="4699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</a:rPr>
              <a:t>Pk </a:t>
            </a:r>
            <a:endParaRPr lang="en-US" dirty="0"/>
          </a:p>
        </p:txBody>
      </p:sp>
      <p:sp>
        <p:nvSpPr>
          <p:cNvPr id="20" name="Right Brace 19">
            <a:extLst>
              <a:ext uri="{FF2B5EF4-FFF2-40B4-BE49-F238E27FC236}">
                <a16:creationId xmlns:a16="http://schemas.microsoft.com/office/drawing/2014/main" id="{246DFEB4-DC21-47B5-8B8E-6C9289456937}"/>
              </a:ext>
            </a:extLst>
          </p:cNvPr>
          <p:cNvSpPr/>
          <p:nvPr/>
        </p:nvSpPr>
        <p:spPr>
          <a:xfrm rot="16200000">
            <a:off x="5631807" y="3791135"/>
            <a:ext cx="125058" cy="749839"/>
          </a:xfrm>
          <a:prstGeom prst="rightBrace">
            <a:avLst>
              <a:gd name="adj1" fmla="val 42948"/>
              <a:gd name="adj2" fmla="val 50000"/>
            </a:avLst>
          </a:prstGeom>
          <a:ln w="19050">
            <a:solidFill>
              <a:srgbClr val="CCCC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pic>
        <p:nvPicPr>
          <p:cNvPr id="21" name="Graphic 20" descr="Key with solid fill">
            <a:extLst>
              <a:ext uri="{FF2B5EF4-FFF2-40B4-BE49-F238E27FC236}">
                <a16:creationId xmlns:a16="http://schemas.microsoft.com/office/drawing/2014/main" id="{585D2674-89D0-4E5D-A72E-E0DF6B7CB1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5366008" y="3866653"/>
            <a:ext cx="245538" cy="24553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EBD21903-CC05-4BA7-8ECD-064EF08B1ABB}"/>
              </a:ext>
            </a:extLst>
          </p:cNvPr>
          <p:cNvSpPr txBox="1"/>
          <p:nvPr/>
        </p:nvSpPr>
        <p:spPr>
          <a:xfrm>
            <a:off x="5526970" y="3861668"/>
            <a:ext cx="4699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</a:rPr>
              <a:t>Pk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3295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1" grpId="0"/>
      <p:bldP spid="12" grpId="0" animBg="1"/>
      <p:bldP spid="16" grpId="0" animBg="1"/>
      <p:bldP spid="19" grpId="0"/>
      <p:bldP spid="14" grpId="0" animBg="1"/>
      <p:bldP spid="17" grpId="0"/>
      <p:bldP spid="20" grpId="0" animBg="1"/>
      <p:bldP spid="2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702;p36">
            <a:extLst>
              <a:ext uri="{FF2B5EF4-FFF2-40B4-BE49-F238E27FC236}">
                <a16:creationId xmlns:a16="http://schemas.microsoft.com/office/drawing/2014/main" id="{59D2D396-9885-4642-8694-314930A2545B}"/>
              </a:ext>
            </a:extLst>
          </p:cNvPr>
          <p:cNvSpPr/>
          <p:nvPr/>
        </p:nvSpPr>
        <p:spPr>
          <a:xfrm rot="784054">
            <a:off x="-728886" y="-365019"/>
            <a:ext cx="2113094" cy="1406387"/>
          </a:xfrm>
          <a:custGeom>
            <a:avLst/>
            <a:gdLst/>
            <a:ahLst/>
            <a:cxnLst/>
            <a:rect l="l" t="t" r="r" b="b"/>
            <a:pathLst>
              <a:path w="292571" h="194723" extrusionOk="0">
                <a:moveTo>
                  <a:pt x="178359" y="0"/>
                </a:moveTo>
                <a:cubicBezTo>
                  <a:pt x="174116" y="0"/>
                  <a:pt x="169958" y="294"/>
                  <a:pt x="165939" y="901"/>
                </a:cubicBezTo>
                <a:cubicBezTo>
                  <a:pt x="133691" y="5774"/>
                  <a:pt x="118193" y="35197"/>
                  <a:pt x="89114" y="45412"/>
                </a:cubicBezTo>
                <a:cubicBezTo>
                  <a:pt x="62365" y="54805"/>
                  <a:pt x="38285" y="62059"/>
                  <a:pt x="25670" y="86840"/>
                </a:cubicBezTo>
                <a:cubicBezTo>
                  <a:pt x="1" y="137261"/>
                  <a:pt x="59634" y="192214"/>
                  <a:pt x="114067" y="192214"/>
                </a:cubicBezTo>
                <a:cubicBezTo>
                  <a:pt x="116153" y="192214"/>
                  <a:pt x="118231" y="192133"/>
                  <a:pt x="120296" y="191968"/>
                </a:cubicBezTo>
                <a:cubicBezTo>
                  <a:pt x="134665" y="190820"/>
                  <a:pt x="147792" y="186110"/>
                  <a:pt x="161950" y="186110"/>
                </a:cubicBezTo>
                <a:cubicBezTo>
                  <a:pt x="165195" y="186110"/>
                  <a:pt x="168494" y="186358"/>
                  <a:pt x="171874" y="186952"/>
                </a:cubicBezTo>
                <a:cubicBezTo>
                  <a:pt x="193489" y="190752"/>
                  <a:pt x="206629" y="194722"/>
                  <a:pt x="220391" y="194722"/>
                </a:cubicBezTo>
                <a:cubicBezTo>
                  <a:pt x="230045" y="194722"/>
                  <a:pt x="240005" y="192768"/>
                  <a:pt x="253411" y="187431"/>
                </a:cubicBezTo>
                <a:cubicBezTo>
                  <a:pt x="285442" y="174673"/>
                  <a:pt x="292570" y="137952"/>
                  <a:pt x="288207" y="103186"/>
                </a:cubicBezTo>
                <a:cubicBezTo>
                  <a:pt x="285712" y="83335"/>
                  <a:pt x="279472" y="64114"/>
                  <a:pt x="271978" y="50359"/>
                </a:cubicBezTo>
                <a:cubicBezTo>
                  <a:pt x="255881" y="20810"/>
                  <a:pt x="214081" y="0"/>
                  <a:pt x="178359" y="0"/>
                </a:cubicBezTo>
                <a:close/>
              </a:path>
            </a:pathLst>
          </a:custGeom>
          <a:gradFill>
            <a:gsLst>
              <a:gs pos="0">
                <a:srgbClr val="8BE3FF"/>
              </a:gs>
              <a:gs pos="100000">
                <a:srgbClr val="ACFFD9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023A91-7DBC-4210-A975-243B278573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765" y="140055"/>
            <a:ext cx="6084000" cy="539700"/>
          </a:xfrm>
        </p:spPr>
        <p:txBody>
          <a:bodyPr/>
          <a:lstStyle/>
          <a:p>
            <a:r>
              <a:rPr lang="ru-RU" dirty="0"/>
              <a:t>2 НФ</a:t>
            </a:r>
            <a:endParaRPr lang="en-US" dirty="0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504A267F-259E-47A9-9EDC-171450835583}"/>
              </a:ext>
            </a:extLst>
          </p:cNvPr>
          <p:cNvSpPr txBox="1">
            <a:spLocks/>
          </p:cNvSpPr>
          <p:nvPr/>
        </p:nvSpPr>
        <p:spPr>
          <a:xfrm>
            <a:off x="640829" y="616401"/>
            <a:ext cx="4678588" cy="358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●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○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■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●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○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■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●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○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DM Sans"/>
              <a:buChar char="■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139700" indent="0">
              <a:buFont typeface="DM Sans"/>
              <a:buNone/>
            </a:pPr>
            <a:r>
              <a:rPr lang="ru-RU" dirty="0"/>
              <a:t>1 Таблица находится в 1 НФ</a:t>
            </a:r>
          </a:p>
          <a:p>
            <a:pPr marL="139700" indent="0">
              <a:buFont typeface="DM Sans"/>
              <a:buNone/>
            </a:pPr>
            <a:endParaRPr lang="ru-RU" dirty="0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B3CB2B4B-61F6-425C-8B5D-E670597DA049}"/>
              </a:ext>
            </a:extLst>
          </p:cNvPr>
          <p:cNvSpPr txBox="1">
            <a:spLocks/>
          </p:cNvSpPr>
          <p:nvPr/>
        </p:nvSpPr>
        <p:spPr>
          <a:xfrm>
            <a:off x="640829" y="864929"/>
            <a:ext cx="4852155" cy="358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●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○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■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●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○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■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●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○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DM Sans"/>
              <a:buChar char="■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139700" indent="0">
              <a:buFont typeface="DM Sans"/>
              <a:buNone/>
            </a:pPr>
            <a:r>
              <a:rPr lang="ru-RU" dirty="0"/>
              <a:t>2 У таблицы должен быть первичный ключ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53746A94-5ECA-46C9-83E0-07987C91503D}"/>
              </a:ext>
            </a:extLst>
          </p:cNvPr>
          <p:cNvSpPr txBox="1">
            <a:spLocks/>
          </p:cNvSpPr>
          <p:nvPr/>
        </p:nvSpPr>
        <p:spPr>
          <a:xfrm>
            <a:off x="640829" y="1099096"/>
            <a:ext cx="4852155" cy="6128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●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○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■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●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○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■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●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○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DM Sans"/>
              <a:buChar char="■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139700" indent="0">
              <a:buFont typeface="DM Sans"/>
              <a:buNone/>
            </a:pPr>
            <a:r>
              <a:rPr lang="ru-RU" dirty="0"/>
              <a:t>3 Все атрибуты должны описывать первичный ключ целиком, а не какую-то часть первичного ключа.</a:t>
            </a:r>
          </a:p>
          <a:p>
            <a:pPr marL="139700" indent="0">
              <a:buFont typeface="DM Sans"/>
              <a:buNone/>
            </a:pPr>
            <a:endParaRPr lang="ru-RU" dirty="0"/>
          </a:p>
        </p:txBody>
      </p:sp>
      <p:sp>
        <p:nvSpPr>
          <p:cNvPr id="16" name="Right Brace 15">
            <a:extLst>
              <a:ext uri="{FF2B5EF4-FFF2-40B4-BE49-F238E27FC236}">
                <a16:creationId xmlns:a16="http://schemas.microsoft.com/office/drawing/2014/main" id="{5E41F8F8-10E9-4960-933C-091E3FDA8E89}"/>
              </a:ext>
            </a:extLst>
          </p:cNvPr>
          <p:cNvSpPr/>
          <p:nvPr/>
        </p:nvSpPr>
        <p:spPr>
          <a:xfrm rot="16200000">
            <a:off x="1878920" y="618545"/>
            <a:ext cx="208012" cy="3006911"/>
          </a:xfrm>
          <a:prstGeom prst="rightBrace">
            <a:avLst>
              <a:gd name="adj1" fmla="val 42948"/>
              <a:gd name="adj2" fmla="val 50000"/>
            </a:avLst>
          </a:prstGeom>
          <a:ln w="19050">
            <a:solidFill>
              <a:srgbClr val="CCCC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pic>
        <p:nvPicPr>
          <p:cNvPr id="18" name="Graphic 17" descr="Key with solid fill">
            <a:extLst>
              <a:ext uri="{FF2B5EF4-FFF2-40B4-BE49-F238E27FC236}">
                <a16:creationId xmlns:a16="http://schemas.microsoft.com/office/drawing/2014/main" id="{BB5626C5-1824-4C08-8FA3-05DFB2AC6C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781535" y="1781122"/>
            <a:ext cx="245538" cy="24553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E39A35C-8367-4054-9CDF-DA8E3518B422}"/>
              </a:ext>
            </a:extLst>
          </p:cNvPr>
          <p:cNvSpPr txBox="1"/>
          <p:nvPr/>
        </p:nvSpPr>
        <p:spPr>
          <a:xfrm>
            <a:off x="942497" y="1776137"/>
            <a:ext cx="4699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</a:rPr>
              <a:t>Pk 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C521A33-F9CA-40D3-B035-D3915FCEF8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6459111"/>
              </p:ext>
            </p:extLst>
          </p:nvPr>
        </p:nvGraphicFramePr>
        <p:xfrm>
          <a:off x="479471" y="2297113"/>
          <a:ext cx="5013513" cy="1036320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1775726">
                  <a:extLst>
                    <a:ext uri="{9D8B030D-6E8A-4147-A177-3AD203B41FA5}">
                      <a16:colId xmlns:a16="http://schemas.microsoft.com/office/drawing/2014/main" val="4054519445"/>
                    </a:ext>
                  </a:extLst>
                </a:gridCol>
                <a:gridCol w="1207311">
                  <a:extLst>
                    <a:ext uri="{9D8B030D-6E8A-4147-A177-3AD203B41FA5}">
                      <a16:colId xmlns:a16="http://schemas.microsoft.com/office/drawing/2014/main" val="2101236922"/>
                    </a:ext>
                  </a:extLst>
                </a:gridCol>
                <a:gridCol w="517540">
                  <a:extLst>
                    <a:ext uri="{9D8B030D-6E8A-4147-A177-3AD203B41FA5}">
                      <a16:colId xmlns:a16="http://schemas.microsoft.com/office/drawing/2014/main" val="3066664941"/>
                    </a:ext>
                  </a:extLst>
                </a:gridCol>
                <a:gridCol w="1512936">
                  <a:extLst>
                    <a:ext uri="{9D8B030D-6E8A-4147-A177-3AD203B41FA5}">
                      <a16:colId xmlns:a16="http://schemas.microsoft.com/office/drawing/2014/main" val="18003346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ru-RU" sz="1100" b="1" u="sng" dirty="0">
                          <a:effectLst/>
                        </a:rPr>
                        <a:t>Филиал компании</a:t>
                      </a:r>
                      <a:endParaRPr lang="ru-RU" sz="1100" b="1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100" b="1" u="sng" dirty="0">
                          <a:effectLst/>
                        </a:rPr>
                        <a:t>Должность</a:t>
                      </a:r>
                      <a:endParaRPr lang="ru-RU" sz="1100" b="1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100" b="1" dirty="0">
                          <a:effectLst/>
                        </a:rPr>
                        <a:t>ЗП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100" b="1" dirty="0">
                          <a:effectLst/>
                        </a:rPr>
                        <a:t>Нал-е компьютера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39826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ru-RU" sz="1100" dirty="0">
                          <a:effectLst/>
                        </a:rPr>
                        <a:t>Филиал в Томске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1100" dirty="0">
                          <a:effectLst/>
                        </a:rPr>
                        <a:t>Уборщик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effectLst/>
                        </a:rPr>
                        <a:t>200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1100" dirty="0">
                          <a:effectLst/>
                        </a:rPr>
                        <a:t>Нет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7055961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ru-RU" sz="1100">
                          <a:effectLst/>
                        </a:rPr>
                        <a:t>Филиал в Москве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1100" dirty="0">
                          <a:effectLst/>
                        </a:rPr>
                        <a:t>Программист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effectLst/>
                        </a:rPr>
                        <a:t>400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1100" dirty="0">
                          <a:effectLst/>
                        </a:rPr>
                        <a:t>Есть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3414473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ru-RU" sz="1100">
                          <a:effectLst/>
                        </a:rPr>
                        <a:t>Филиал в Томске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1100" dirty="0">
                          <a:effectLst/>
                        </a:rPr>
                        <a:t>Программист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effectLst/>
                        </a:rPr>
                        <a:t>250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1100" dirty="0">
                          <a:effectLst/>
                        </a:rPr>
                        <a:t>Есть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21316654"/>
                  </a:ext>
                </a:extLst>
              </a:tr>
            </a:tbl>
          </a:graphicData>
        </a:graphic>
      </p:graphicFrame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BB0E4A2E-5A6E-4019-A2B0-FE15DA404B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8313248"/>
              </p:ext>
            </p:extLst>
          </p:nvPr>
        </p:nvGraphicFramePr>
        <p:xfrm>
          <a:off x="479470" y="3668971"/>
          <a:ext cx="4131617" cy="1219200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1467863">
                  <a:extLst>
                    <a:ext uri="{9D8B030D-6E8A-4147-A177-3AD203B41FA5}">
                      <a16:colId xmlns:a16="http://schemas.microsoft.com/office/drawing/2014/main" val="3596796584"/>
                    </a:ext>
                  </a:extLst>
                </a:gridCol>
                <a:gridCol w="1224419">
                  <a:extLst>
                    <a:ext uri="{9D8B030D-6E8A-4147-A177-3AD203B41FA5}">
                      <a16:colId xmlns:a16="http://schemas.microsoft.com/office/drawing/2014/main" val="1387995621"/>
                    </a:ext>
                  </a:extLst>
                </a:gridCol>
                <a:gridCol w="1439335">
                  <a:extLst>
                    <a:ext uri="{9D8B030D-6E8A-4147-A177-3AD203B41FA5}">
                      <a16:colId xmlns:a16="http://schemas.microsoft.com/office/drawing/2014/main" val="474565829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algn="ctr"/>
                      <a:r>
                        <a:rPr lang="ru-RU" sz="1100" b="1" u="sng">
                          <a:effectLst/>
                        </a:rPr>
                        <a:t>Филиал компании</a:t>
                      </a:r>
                      <a:endParaRPr lang="ru-RU" sz="1100" b="1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100" b="1" u="sng" dirty="0">
                          <a:effectLst/>
                        </a:rPr>
                        <a:t>Должность</a:t>
                      </a:r>
                      <a:endParaRPr lang="ru-RU" sz="1100" b="1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100" b="1" dirty="0">
                          <a:effectLst/>
                        </a:rPr>
                        <a:t>Зарплата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45350025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r>
                        <a:rPr lang="ru-RU" sz="1100">
                          <a:effectLst/>
                        </a:rPr>
                        <a:t>Филиал в Томске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1100" dirty="0">
                          <a:effectLst/>
                        </a:rPr>
                        <a:t>Уборщик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effectLst/>
                        </a:rPr>
                        <a:t>200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78699004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r>
                        <a:rPr lang="ru-RU" sz="1100" dirty="0">
                          <a:effectLst/>
                        </a:rPr>
                        <a:t>Филиал в Томске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1100">
                          <a:effectLst/>
                        </a:rPr>
                        <a:t>Программист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effectLst/>
                        </a:rPr>
                        <a:t>250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265598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r>
                        <a:rPr lang="ru-RU" sz="1100" dirty="0">
                          <a:effectLst/>
                        </a:rPr>
                        <a:t>Филиал в Москве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1100" dirty="0">
                          <a:effectLst/>
                        </a:rPr>
                        <a:t>Программист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effectLst/>
                        </a:rPr>
                        <a:t>400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8946690"/>
                  </a:ext>
                </a:extLst>
              </a:tr>
            </a:tbl>
          </a:graphicData>
        </a:graphic>
      </p:graphicFrame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1ACE0A67-9AE7-4355-B3BA-74A0BA3A88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6558169"/>
              </p:ext>
            </p:extLst>
          </p:nvPr>
        </p:nvGraphicFramePr>
        <p:xfrm>
          <a:off x="5115663" y="3655784"/>
          <a:ext cx="2613850" cy="777240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1055983">
                  <a:extLst>
                    <a:ext uri="{9D8B030D-6E8A-4147-A177-3AD203B41FA5}">
                      <a16:colId xmlns:a16="http://schemas.microsoft.com/office/drawing/2014/main" val="4137854652"/>
                    </a:ext>
                  </a:extLst>
                </a:gridCol>
                <a:gridCol w="1557867">
                  <a:extLst>
                    <a:ext uri="{9D8B030D-6E8A-4147-A177-3AD203B41FA5}">
                      <a16:colId xmlns:a16="http://schemas.microsoft.com/office/drawing/2014/main" val="250676994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ru-RU" sz="1100" b="1" u="sng" dirty="0">
                          <a:effectLst/>
                        </a:rPr>
                        <a:t>Должность</a:t>
                      </a:r>
                      <a:endParaRPr lang="ru-RU" sz="1100" b="1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100" b="1" dirty="0">
                          <a:effectLst/>
                        </a:rPr>
                        <a:t>Нал-е компьютера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4824745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ru-RU" sz="1100">
                          <a:effectLst/>
                        </a:rPr>
                        <a:t>Уборщик</a:t>
                      </a:r>
                    </a:p>
                  </a:txBody>
                  <a:tcPr anchor="ctr">
                    <a:solidFill>
                      <a:srgbClr val="DCE9C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100" dirty="0">
                          <a:effectLst/>
                        </a:rPr>
                        <a:t>Нет</a:t>
                      </a:r>
                    </a:p>
                  </a:txBody>
                  <a:tcPr anchor="ctr">
                    <a:solidFill>
                      <a:srgbClr val="DCE9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029683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ru-RU" sz="1100">
                          <a:effectLst/>
                        </a:rPr>
                        <a:t>Программист</a:t>
                      </a:r>
                    </a:p>
                  </a:txBody>
                  <a:tcPr anchor="ctr">
                    <a:solidFill>
                      <a:srgbClr val="E8F9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100" dirty="0">
                          <a:effectLst/>
                        </a:rPr>
                        <a:t>Есть</a:t>
                      </a:r>
                    </a:p>
                  </a:txBody>
                  <a:tcPr anchor="ctr">
                    <a:solidFill>
                      <a:srgbClr val="E8F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2604122"/>
                  </a:ext>
                </a:extLst>
              </a:tr>
            </a:tbl>
          </a:graphicData>
        </a:graphic>
      </p:graphicFrame>
      <p:pic>
        <p:nvPicPr>
          <p:cNvPr id="7" name="Graphic 6" descr="Question Mark with solid fill">
            <a:extLst>
              <a:ext uri="{FF2B5EF4-FFF2-40B4-BE49-F238E27FC236}">
                <a16:creationId xmlns:a16="http://schemas.microsoft.com/office/drawing/2014/main" id="{A2C7266E-DD7B-4F56-9D81-6BD102DF2C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68371" y="1394847"/>
            <a:ext cx="1161142" cy="1161142"/>
          </a:xfrm>
          <a:prstGeom prst="rect">
            <a:avLst/>
          </a:prstGeom>
        </p:spPr>
      </p:pic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E2A9B9F1-BC68-42A5-B873-0B5A08F23C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9075061"/>
              </p:ext>
            </p:extLst>
          </p:nvPr>
        </p:nvGraphicFramePr>
        <p:xfrm>
          <a:off x="489114" y="2297113"/>
          <a:ext cx="5013513" cy="1036320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1775726">
                  <a:extLst>
                    <a:ext uri="{9D8B030D-6E8A-4147-A177-3AD203B41FA5}">
                      <a16:colId xmlns:a16="http://schemas.microsoft.com/office/drawing/2014/main" val="4054519445"/>
                    </a:ext>
                  </a:extLst>
                </a:gridCol>
                <a:gridCol w="1207311">
                  <a:extLst>
                    <a:ext uri="{9D8B030D-6E8A-4147-A177-3AD203B41FA5}">
                      <a16:colId xmlns:a16="http://schemas.microsoft.com/office/drawing/2014/main" val="2101236922"/>
                    </a:ext>
                  </a:extLst>
                </a:gridCol>
                <a:gridCol w="517540">
                  <a:extLst>
                    <a:ext uri="{9D8B030D-6E8A-4147-A177-3AD203B41FA5}">
                      <a16:colId xmlns:a16="http://schemas.microsoft.com/office/drawing/2014/main" val="3066664941"/>
                    </a:ext>
                  </a:extLst>
                </a:gridCol>
                <a:gridCol w="1512936">
                  <a:extLst>
                    <a:ext uri="{9D8B030D-6E8A-4147-A177-3AD203B41FA5}">
                      <a16:colId xmlns:a16="http://schemas.microsoft.com/office/drawing/2014/main" val="18003346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ru-RU" sz="1100" b="1" u="sng" dirty="0">
                          <a:effectLst/>
                        </a:rPr>
                        <a:t>Филиал компании</a:t>
                      </a:r>
                      <a:endParaRPr lang="ru-RU" sz="1100" b="1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100" b="1" u="sng" dirty="0">
                          <a:effectLst/>
                        </a:rPr>
                        <a:t>Должность</a:t>
                      </a:r>
                      <a:endParaRPr lang="ru-RU" sz="1100" b="1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100" b="1" dirty="0">
                          <a:effectLst/>
                        </a:rPr>
                        <a:t>ЗП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100" b="1" dirty="0">
                          <a:effectLst/>
                        </a:rPr>
                        <a:t>Нал-е компьютера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39826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ru-RU" sz="1100" dirty="0">
                          <a:effectLst/>
                        </a:rPr>
                        <a:t>Филиал в Томске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1100" dirty="0">
                          <a:effectLst/>
                        </a:rPr>
                        <a:t>Уборщик</a:t>
                      </a:r>
                    </a:p>
                  </a:txBody>
                  <a:tcPr anchor="ctr">
                    <a:solidFill>
                      <a:srgbClr val="DCE9C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effectLst/>
                        </a:rPr>
                        <a:t>200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1100" dirty="0">
                          <a:effectLst/>
                        </a:rPr>
                        <a:t>Нет</a:t>
                      </a:r>
                    </a:p>
                  </a:txBody>
                  <a:tcPr anchor="ctr">
                    <a:solidFill>
                      <a:srgbClr val="DCE9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055961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ru-RU" sz="1100">
                          <a:effectLst/>
                        </a:rPr>
                        <a:t>Филиал в Москве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1100" dirty="0">
                          <a:effectLst/>
                        </a:rPr>
                        <a:t>Программист</a:t>
                      </a:r>
                    </a:p>
                  </a:txBody>
                  <a:tcPr anchor="ctr">
                    <a:solidFill>
                      <a:srgbClr val="E8F9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effectLst/>
                        </a:rPr>
                        <a:t>400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1100" dirty="0">
                          <a:effectLst/>
                        </a:rPr>
                        <a:t>Есть</a:t>
                      </a:r>
                    </a:p>
                  </a:txBody>
                  <a:tcPr anchor="ctr">
                    <a:solidFill>
                      <a:srgbClr val="E8F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414473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ru-RU" sz="1100" dirty="0">
                          <a:effectLst/>
                        </a:rPr>
                        <a:t>Филиал в Томске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1100" dirty="0">
                          <a:effectLst/>
                        </a:rPr>
                        <a:t>Программист</a:t>
                      </a:r>
                    </a:p>
                  </a:txBody>
                  <a:tcPr anchor="ctr">
                    <a:solidFill>
                      <a:srgbClr val="E8F9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effectLst/>
                        </a:rPr>
                        <a:t>250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1100" dirty="0">
                          <a:effectLst/>
                        </a:rPr>
                        <a:t>Есть</a:t>
                      </a:r>
                    </a:p>
                  </a:txBody>
                  <a:tcPr anchor="ctr">
                    <a:solidFill>
                      <a:srgbClr val="E8F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1316654"/>
                  </a:ext>
                </a:extLst>
              </a:tr>
            </a:tbl>
          </a:graphicData>
        </a:graphic>
      </p:graphicFrame>
      <p:sp>
        <p:nvSpPr>
          <p:cNvPr id="12" name="Rectangle 11">
            <a:extLst>
              <a:ext uri="{FF2B5EF4-FFF2-40B4-BE49-F238E27FC236}">
                <a16:creationId xmlns:a16="http://schemas.microsoft.com/office/drawing/2014/main" id="{319BA73D-F574-455D-BCF9-6DB93472F6ED}"/>
              </a:ext>
            </a:extLst>
          </p:cNvPr>
          <p:cNvSpPr/>
          <p:nvPr/>
        </p:nvSpPr>
        <p:spPr>
          <a:xfrm>
            <a:off x="479471" y="2266982"/>
            <a:ext cx="3006910" cy="1104900"/>
          </a:xfrm>
          <a:prstGeom prst="rect">
            <a:avLst/>
          </a:prstGeom>
          <a:noFill/>
          <a:ln>
            <a:solidFill>
              <a:srgbClr val="39C2D7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65EA3A65-6E68-4893-A438-0B1EFDDC7F19}"/>
              </a:ext>
            </a:extLst>
          </p:cNvPr>
          <p:cNvSpPr txBox="1">
            <a:spLocks/>
          </p:cNvSpPr>
          <p:nvPr/>
        </p:nvSpPr>
        <p:spPr>
          <a:xfrm>
            <a:off x="5851458" y="2587512"/>
            <a:ext cx="3096600" cy="612818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●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○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■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●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○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■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●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○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DM Sans"/>
              <a:buChar char="■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139700" indent="0" algn="ctr">
              <a:buFont typeface="DM Sans"/>
              <a:buNone/>
            </a:pPr>
            <a:r>
              <a:rPr lang="ru-RU" sz="1200" dirty="0">
                <a:solidFill>
                  <a:schemeClr val="accent1">
                    <a:lumMod val="75000"/>
                  </a:schemeClr>
                </a:solidFill>
              </a:rPr>
              <a:t>1 Определите первичный ключ</a:t>
            </a:r>
          </a:p>
          <a:p>
            <a:pPr marL="139700" indent="0" algn="ctr">
              <a:buFont typeface="DM Sans"/>
              <a:buNone/>
            </a:pPr>
            <a:r>
              <a:rPr lang="ru-RU" sz="1200" dirty="0">
                <a:solidFill>
                  <a:schemeClr val="accent1">
                    <a:lumMod val="75000"/>
                  </a:schemeClr>
                </a:solidFill>
              </a:rPr>
              <a:t>2 Проанализируйте все ли атрибуты зависят от ПК</a:t>
            </a:r>
          </a:p>
        </p:txBody>
      </p:sp>
    </p:spTree>
    <p:extLst>
      <p:ext uri="{BB962C8B-B14F-4D97-AF65-F5344CB8AC3E}">
        <p14:creationId xmlns:p14="http://schemas.microsoft.com/office/powerpoint/2010/main" val="1436327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30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150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1" grpId="0"/>
      <p:bldP spid="16" grpId="0" animBg="1"/>
      <p:bldP spid="19" grpId="0"/>
      <p:bldP spid="12" grpId="0" animBg="1"/>
      <p:bldP spid="2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702;p36">
            <a:extLst>
              <a:ext uri="{FF2B5EF4-FFF2-40B4-BE49-F238E27FC236}">
                <a16:creationId xmlns:a16="http://schemas.microsoft.com/office/drawing/2014/main" id="{59D2D396-9885-4642-8694-314930A2545B}"/>
              </a:ext>
            </a:extLst>
          </p:cNvPr>
          <p:cNvSpPr/>
          <p:nvPr/>
        </p:nvSpPr>
        <p:spPr>
          <a:xfrm rot="784054">
            <a:off x="-728886" y="-365019"/>
            <a:ext cx="2113094" cy="1406387"/>
          </a:xfrm>
          <a:custGeom>
            <a:avLst/>
            <a:gdLst/>
            <a:ahLst/>
            <a:cxnLst/>
            <a:rect l="l" t="t" r="r" b="b"/>
            <a:pathLst>
              <a:path w="292571" h="194723" extrusionOk="0">
                <a:moveTo>
                  <a:pt x="178359" y="0"/>
                </a:moveTo>
                <a:cubicBezTo>
                  <a:pt x="174116" y="0"/>
                  <a:pt x="169958" y="294"/>
                  <a:pt x="165939" y="901"/>
                </a:cubicBezTo>
                <a:cubicBezTo>
                  <a:pt x="133691" y="5774"/>
                  <a:pt x="118193" y="35197"/>
                  <a:pt x="89114" y="45412"/>
                </a:cubicBezTo>
                <a:cubicBezTo>
                  <a:pt x="62365" y="54805"/>
                  <a:pt x="38285" y="62059"/>
                  <a:pt x="25670" y="86840"/>
                </a:cubicBezTo>
                <a:cubicBezTo>
                  <a:pt x="1" y="137261"/>
                  <a:pt x="59634" y="192214"/>
                  <a:pt x="114067" y="192214"/>
                </a:cubicBezTo>
                <a:cubicBezTo>
                  <a:pt x="116153" y="192214"/>
                  <a:pt x="118231" y="192133"/>
                  <a:pt x="120296" y="191968"/>
                </a:cubicBezTo>
                <a:cubicBezTo>
                  <a:pt x="134665" y="190820"/>
                  <a:pt x="147792" y="186110"/>
                  <a:pt x="161950" y="186110"/>
                </a:cubicBezTo>
                <a:cubicBezTo>
                  <a:pt x="165195" y="186110"/>
                  <a:pt x="168494" y="186358"/>
                  <a:pt x="171874" y="186952"/>
                </a:cubicBezTo>
                <a:cubicBezTo>
                  <a:pt x="193489" y="190752"/>
                  <a:pt x="206629" y="194722"/>
                  <a:pt x="220391" y="194722"/>
                </a:cubicBezTo>
                <a:cubicBezTo>
                  <a:pt x="230045" y="194722"/>
                  <a:pt x="240005" y="192768"/>
                  <a:pt x="253411" y="187431"/>
                </a:cubicBezTo>
                <a:cubicBezTo>
                  <a:pt x="285442" y="174673"/>
                  <a:pt x="292570" y="137952"/>
                  <a:pt x="288207" y="103186"/>
                </a:cubicBezTo>
                <a:cubicBezTo>
                  <a:pt x="285712" y="83335"/>
                  <a:pt x="279472" y="64114"/>
                  <a:pt x="271978" y="50359"/>
                </a:cubicBezTo>
                <a:cubicBezTo>
                  <a:pt x="255881" y="20810"/>
                  <a:pt x="214081" y="0"/>
                  <a:pt x="178359" y="0"/>
                </a:cubicBezTo>
                <a:close/>
              </a:path>
            </a:pathLst>
          </a:custGeom>
          <a:gradFill>
            <a:gsLst>
              <a:gs pos="0">
                <a:srgbClr val="8BE3FF"/>
              </a:gs>
              <a:gs pos="100000">
                <a:srgbClr val="ACFFD9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023A91-7DBC-4210-A975-243B278573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765" y="140055"/>
            <a:ext cx="6084000" cy="539700"/>
          </a:xfrm>
        </p:spPr>
        <p:txBody>
          <a:bodyPr/>
          <a:lstStyle/>
          <a:p>
            <a:r>
              <a:rPr lang="ru-RU" dirty="0"/>
              <a:t>3 НФ</a:t>
            </a:r>
            <a:endParaRPr lang="en-US" dirty="0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D3426FCA-969E-46AF-B3E9-17BA906177C6}"/>
              </a:ext>
            </a:extLst>
          </p:cNvPr>
          <p:cNvSpPr txBox="1">
            <a:spLocks/>
          </p:cNvSpPr>
          <p:nvPr/>
        </p:nvSpPr>
        <p:spPr>
          <a:xfrm>
            <a:off x="4996470" y="1047983"/>
            <a:ext cx="4852155" cy="1988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●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○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■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●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○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■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●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○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DM Sans"/>
              <a:buChar char="■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139700" indent="0">
              <a:buFont typeface="DM Sans"/>
              <a:buNone/>
            </a:pPr>
            <a:r>
              <a:rPr lang="en-US" b="1" dirty="0">
                <a:solidFill>
                  <a:srgbClr val="92D050"/>
                </a:solidFill>
              </a:rPr>
              <a:t>X</a:t>
            </a:r>
            <a:r>
              <a:rPr lang="en-US" b="1" dirty="0"/>
              <a:t> -&gt;</a:t>
            </a:r>
            <a:r>
              <a:rPr lang="en-US" b="1" dirty="0">
                <a:solidFill>
                  <a:srgbClr val="92D050"/>
                </a:solidFill>
              </a:rPr>
              <a:t> Y </a:t>
            </a:r>
            <a:r>
              <a:rPr lang="ru-RU" dirty="0"/>
              <a:t>Функциональная зависимость</a:t>
            </a:r>
          </a:p>
          <a:p>
            <a:pPr marL="139700" indent="0">
              <a:buFont typeface="DM Sans"/>
              <a:buNone/>
            </a:pPr>
            <a:r>
              <a:rPr lang="ru-RU" dirty="0"/>
              <a:t>Например: Книга –</a:t>
            </a:r>
            <a:r>
              <a:rPr lang="en-US" dirty="0"/>
              <a:t>&gt; </a:t>
            </a:r>
            <a:r>
              <a:rPr lang="ru-RU" dirty="0"/>
              <a:t>Автор</a:t>
            </a:r>
          </a:p>
          <a:p>
            <a:pPr marL="139700" indent="0">
              <a:buFont typeface="DM Sans"/>
              <a:buNone/>
            </a:pPr>
            <a:endParaRPr lang="ru-RU" dirty="0"/>
          </a:p>
          <a:p>
            <a:pPr marL="139700" indent="0">
              <a:buFont typeface="DM Sans"/>
              <a:buNone/>
            </a:pPr>
            <a:r>
              <a:rPr lang="en-US" b="1" dirty="0">
                <a:solidFill>
                  <a:srgbClr val="39C2D7"/>
                </a:solidFill>
              </a:rPr>
              <a:t>X</a:t>
            </a:r>
            <a:r>
              <a:rPr lang="en-US" b="1" dirty="0"/>
              <a:t> -&gt; Y</a:t>
            </a:r>
            <a:r>
              <a:rPr lang="ru-RU" b="1" dirty="0"/>
              <a:t> -</a:t>
            </a:r>
            <a:r>
              <a:rPr lang="en-US" b="1" dirty="0"/>
              <a:t>&gt; </a:t>
            </a:r>
            <a:r>
              <a:rPr lang="en-US" b="1" dirty="0">
                <a:solidFill>
                  <a:srgbClr val="39C2D7"/>
                </a:solidFill>
              </a:rPr>
              <a:t>Z</a:t>
            </a:r>
            <a:r>
              <a:rPr lang="ru-RU" b="1" dirty="0">
                <a:solidFill>
                  <a:srgbClr val="39C2D7"/>
                </a:solidFill>
              </a:rPr>
              <a:t> </a:t>
            </a:r>
            <a:r>
              <a:rPr lang="ru-RU" dirty="0"/>
              <a:t>здесь:</a:t>
            </a:r>
            <a:endParaRPr lang="en-US" dirty="0"/>
          </a:p>
          <a:p>
            <a:pPr marL="139700" indent="0">
              <a:buFont typeface="DM Sans"/>
              <a:buNone/>
            </a:pPr>
            <a:endParaRPr lang="en-US" dirty="0"/>
          </a:p>
          <a:p>
            <a:pPr marL="139700" indent="0">
              <a:buNone/>
            </a:pPr>
            <a:r>
              <a:rPr lang="en-US" b="1" dirty="0"/>
              <a:t>X -&gt; Y </a:t>
            </a:r>
            <a:r>
              <a:rPr lang="ru-RU" dirty="0"/>
              <a:t>и</a:t>
            </a:r>
            <a:r>
              <a:rPr lang="ru-RU" b="1" dirty="0"/>
              <a:t> </a:t>
            </a:r>
            <a:r>
              <a:rPr lang="en-US" b="1" dirty="0"/>
              <a:t>Y</a:t>
            </a:r>
            <a:r>
              <a:rPr lang="ru-RU" b="1" dirty="0"/>
              <a:t> -</a:t>
            </a:r>
            <a:r>
              <a:rPr lang="en-US" b="1" dirty="0"/>
              <a:t>&gt; Z</a:t>
            </a:r>
            <a:r>
              <a:rPr lang="ru-RU" b="1" dirty="0"/>
              <a:t> </a:t>
            </a:r>
            <a:r>
              <a:rPr lang="ru-RU" dirty="0"/>
              <a:t>Функциональная зависимость</a:t>
            </a:r>
          </a:p>
          <a:p>
            <a:pPr marL="139700" indent="0">
              <a:buNone/>
            </a:pPr>
            <a:r>
              <a:rPr lang="en-US" b="1" dirty="0"/>
              <a:t>Y </a:t>
            </a:r>
            <a:r>
              <a:rPr lang="ru-RU" dirty="0"/>
              <a:t>от</a:t>
            </a:r>
            <a:r>
              <a:rPr lang="ru-RU" b="1" dirty="0"/>
              <a:t> </a:t>
            </a:r>
            <a:r>
              <a:rPr lang="en-US" b="1" dirty="0"/>
              <a:t>X </a:t>
            </a:r>
            <a:r>
              <a:rPr lang="ru-RU" dirty="0"/>
              <a:t>и</a:t>
            </a:r>
            <a:r>
              <a:rPr lang="ru-RU" b="1" dirty="0"/>
              <a:t> </a:t>
            </a:r>
            <a:r>
              <a:rPr lang="en-US" b="1" dirty="0"/>
              <a:t>Z </a:t>
            </a:r>
            <a:r>
              <a:rPr lang="ru-RU" dirty="0"/>
              <a:t>от</a:t>
            </a:r>
            <a:r>
              <a:rPr lang="ru-RU" b="1" dirty="0"/>
              <a:t> </a:t>
            </a:r>
            <a:r>
              <a:rPr lang="en-US" b="1" dirty="0"/>
              <a:t>Y</a:t>
            </a:r>
            <a:endParaRPr lang="ru-RU" b="1" dirty="0"/>
          </a:p>
          <a:p>
            <a:pPr marL="139700" indent="0">
              <a:buFont typeface="DM Sans"/>
              <a:buNone/>
            </a:pPr>
            <a:endParaRPr lang="ru-RU" dirty="0"/>
          </a:p>
          <a:p>
            <a:pPr marL="139700" indent="0">
              <a:buFont typeface="DM Sans"/>
              <a:buNone/>
            </a:pPr>
            <a:r>
              <a:rPr lang="en-US" dirty="0">
                <a:solidFill>
                  <a:srgbClr val="39C2D7"/>
                </a:solidFill>
              </a:rPr>
              <a:t>X</a:t>
            </a:r>
            <a:r>
              <a:rPr lang="en-US" dirty="0"/>
              <a:t> -&gt; </a:t>
            </a:r>
            <a:r>
              <a:rPr lang="en-US" dirty="0">
                <a:solidFill>
                  <a:srgbClr val="39C2D7"/>
                </a:solidFill>
              </a:rPr>
              <a:t>Z</a:t>
            </a:r>
            <a:r>
              <a:rPr lang="en-US" dirty="0"/>
              <a:t> </a:t>
            </a:r>
            <a:r>
              <a:rPr lang="ru-RU" b="1" dirty="0">
                <a:solidFill>
                  <a:srgbClr val="39C2D7"/>
                </a:solidFill>
              </a:rPr>
              <a:t>Транзитивная зависимость</a:t>
            </a:r>
          </a:p>
          <a:p>
            <a:pPr marL="139700" indent="0">
              <a:buFont typeface="DM Sans"/>
              <a:buNone/>
            </a:pPr>
            <a:endParaRPr lang="ru-RU" dirty="0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ABE05288-E33F-4021-B431-CFF0E6AAD298}"/>
              </a:ext>
            </a:extLst>
          </p:cNvPr>
          <p:cNvGrpSpPr/>
          <p:nvPr/>
        </p:nvGrpSpPr>
        <p:grpSpPr>
          <a:xfrm>
            <a:off x="5063265" y="3453797"/>
            <a:ext cx="3338130" cy="1038444"/>
            <a:chOff x="5090159" y="3221387"/>
            <a:chExt cx="3338130" cy="1038444"/>
          </a:xfrm>
        </p:grpSpPr>
        <p:pic>
          <p:nvPicPr>
            <p:cNvPr id="38" name="Graphic 37" descr="Arrow Right outline">
              <a:extLst>
                <a:ext uri="{FF2B5EF4-FFF2-40B4-BE49-F238E27FC236}">
                  <a16:creationId xmlns:a16="http://schemas.microsoft.com/office/drawing/2014/main" id="{AAFE5CA7-29FC-4958-A891-8F93B21DC9C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678409" y="3221387"/>
              <a:ext cx="678180" cy="678180"/>
            </a:xfrm>
            <a:prstGeom prst="rect">
              <a:avLst/>
            </a:prstGeom>
          </p:spPr>
        </p:pic>
        <p:pic>
          <p:nvPicPr>
            <p:cNvPr id="39" name="Graphic 38" descr="Arrow Right outline">
              <a:extLst>
                <a:ext uri="{FF2B5EF4-FFF2-40B4-BE49-F238E27FC236}">
                  <a16:creationId xmlns:a16="http://schemas.microsoft.com/office/drawing/2014/main" id="{0DC1F729-2740-4317-9FDE-3F98746EB44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0800000">
              <a:off x="5677471" y="3434747"/>
              <a:ext cx="678180" cy="678180"/>
            </a:xfrm>
            <a:prstGeom prst="rect">
              <a:avLst/>
            </a:prstGeom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9F1AD67-62AF-4380-98BE-B42905498C39}"/>
                </a:ext>
              </a:extLst>
            </p:cNvPr>
            <p:cNvSpPr txBox="1"/>
            <p:nvPr/>
          </p:nvSpPr>
          <p:spPr>
            <a:xfrm>
              <a:off x="5090159" y="3389642"/>
              <a:ext cx="448546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dirty="0">
                  <a:solidFill>
                    <a:srgbClr val="39C2D7"/>
                  </a:solidFill>
                </a:rPr>
                <a:t>X</a:t>
              </a:r>
              <a:endParaRPr lang="en-US" sz="2400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3619F34-15B6-4923-A1B9-AFB02CB445D9}"/>
                </a:ext>
              </a:extLst>
            </p:cNvPr>
            <p:cNvSpPr txBox="1"/>
            <p:nvPr/>
          </p:nvSpPr>
          <p:spPr>
            <a:xfrm>
              <a:off x="6454043" y="3389642"/>
              <a:ext cx="448546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dirty="0">
                  <a:solidFill>
                    <a:srgbClr val="006498"/>
                  </a:solidFill>
                </a:rPr>
                <a:t>Y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3B0527A-79BA-4238-9F6A-9434B23F9330}"/>
                </a:ext>
              </a:extLst>
            </p:cNvPr>
            <p:cNvSpPr txBox="1"/>
            <p:nvPr/>
          </p:nvSpPr>
          <p:spPr>
            <a:xfrm>
              <a:off x="7979743" y="3389642"/>
              <a:ext cx="448546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dirty="0">
                  <a:solidFill>
                    <a:srgbClr val="39C2D7"/>
                  </a:solidFill>
                </a:rPr>
                <a:t>Z</a:t>
              </a:r>
              <a:endParaRPr lang="en-US" sz="2400" dirty="0"/>
            </a:p>
          </p:txBody>
        </p:sp>
        <p:cxnSp>
          <p:nvCxnSpPr>
            <p:cNvPr id="45" name="Connector: Elbow 44">
              <a:extLst>
                <a:ext uri="{FF2B5EF4-FFF2-40B4-BE49-F238E27FC236}">
                  <a16:creationId xmlns:a16="http://schemas.microsoft.com/office/drawing/2014/main" id="{01AA32C1-B01F-4E26-98EB-122E11AF8020}"/>
                </a:ext>
              </a:extLst>
            </p:cNvPr>
            <p:cNvCxnSpPr>
              <a:cxnSpLocks/>
              <a:stCxn id="43" idx="2"/>
            </p:cNvCxnSpPr>
            <p:nvPr/>
          </p:nvCxnSpPr>
          <p:spPr>
            <a:xfrm rot="5400000" flipH="1">
              <a:off x="6715195" y="2362486"/>
              <a:ext cx="77470" cy="2900172"/>
            </a:xfrm>
            <a:prstGeom prst="bentConnector4">
              <a:avLst>
                <a:gd name="adj1" fmla="val -452459"/>
                <a:gd name="adj2" fmla="val 100110"/>
              </a:avLst>
            </a:prstGeom>
            <a:ln w="12700">
              <a:solidFill>
                <a:srgbClr val="39C2D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ctor: Elbow 46">
              <a:extLst>
                <a:ext uri="{FF2B5EF4-FFF2-40B4-BE49-F238E27FC236}">
                  <a16:creationId xmlns:a16="http://schemas.microsoft.com/office/drawing/2014/main" id="{E0FD6FC2-9313-40C7-BFFA-774B29B1E4D8}"/>
                </a:ext>
              </a:extLst>
            </p:cNvPr>
            <p:cNvCxnSpPr/>
            <p:nvPr/>
          </p:nvCxnSpPr>
          <p:spPr>
            <a:xfrm rot="16200000" flipH="1">
              <a:off x="6752874" y="2018529"/>
              <a:ext cx="12700" cy="2889584"/>
            </a:xfrm>
            <a:prstGeom prst="bentConnector3">
              <a:avLst>
                <a:gd name="adj1" fmla="val -2580000"/>
              </a:avLst>
            </a:prstGeom>
            <a:ln w="127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4" name="Graphic 53" descr="Arrow Right outline">
              <a:extLst>
                <a:ext uri="{FF2B5EF4-FFF2-40B4-BE49-F238E27FC236}">
                  <a16:creationId xmlns:a16="http://schemas.microsoft.com/office/drawing/2014/main" id="{1404D45A-9A74-444E-A98B-5AEEA3EA2ED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000043" y="3221388"/>
              <a:ext cx="678180" cy="678180"/>
            </a:xfrm>
            <a:prstGeom prst="rect">
              <a:avLst/>
            </a:prstGeom>
          </p:spPr>
        </p:pic>
        <p:pic>
          <p:nvPicPr>
            <p:cNvPr id="55" name="Graphic 54" descr="Arrow Right outline">
              <a:extLst>
                <a:ext uri="{FF2B5EF4-FFF2-40B4-BE49-F238E27FC236}">
                  <a16:creationId xmlns:a16="http://schemas.microsoft.com/office/drawing/2014/main" id="{934FD584-4291-47B8-9BA0-7EB730D2365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0800000">
              <a:off x="6999105" y="3434748"/>
              <a:ext cx="678180" cy="678180"/>
            </a:xfrm>
            <a:prstGeom prst="rect">
              <a:avLst/>
            </a:prstGeom>
          </p:spPr>
        </p:pic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13EB3334-063C-4C8A-AC96-1BBE15308DC3}"/>
                </a:ext>
              </a:extLst>
            </p:cNvPr>
            <p:cNvSpPr/>
            <p:nvPr/>
          </p:nvSpPr>
          <p:spPr>
            <a:xfrm>
              <a:off x="5905498" y="3709210"/>
              <a:ext cx="228600" cy="99060"/>
            </a:xfrm>
            <a:custGeom>
              <a:avLst/>
              <a:gdLst>
                <a:gd name="connsiteX0" fmla="*/ 228600 w 228600"/>
                <a:gd name="connsiteY0" fmla="*/ 0 h 99060"/>
                <a:gd name="connsiteX1" fmla="*/ 0 w 228600"/>
                <a:gd name="connsiteY1" fmla="*/ 99060 h 99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8600" h="99060">
                  <a:moveTo>
                    <a:pt x="228600" y="0"/>
                  </a:moveTo>
                  <a:lnTo>
                    <a:pt x="0" y="99060"/>
                  </a:lnTo>
                </a:path>
              </a:pathLst>
            </a:cu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A20B054-7DD4-4A05-BAE3-34095841CA34}"/>
                </a:ext>
              </a:extLst>
            </p:cNvPr>
            <p:cNvSpPr txBox="1"/>
            <p:nvPr/>
          </p:nvSpPr>
          <p:spPr>
            <a:xfrm>
              <a:off x="7242258" y="3604851"/>
              <a:ext cx="39052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?</a:t>
              </a: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36A357AB-85E1-4A8E-AEB3-7B2DB64874B3}"/>
                </a:ext>
              </a:extLst>
            </p:cNvPr>
            <p:cNvSpPr/>
            <p:nvPr/>
          </p:nvSpPr>
          <p:spPr>
            <a:xfrm>
              <a:off x="6639630" y="4160771"/>
              <a:ext cx="228600" cy="99060"/>
            </a:xfrm>
            <a:custGeom>
              <a:avLst/>
              <a:gdLst>
                <a:gd name="connsiteX0" fmla="*/ 228600 w 228600"/>
                <a:gd name="connsiteY0" fmla="*/ 0 h 99060"/>
                <a:gd name="connsiteX1" fmla="*/ 0 w 228600"/>
                <a:gd name="connsiteY1" fmla="*/ 99060 h 99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8600" h="99060">
                  <a:moveTo>
                    <a:pt x="228600" y="0"/>
                  </a:moveTo>
                  <a:lnTo>
                    <a:pt x="0" y="99060"/>
                  </a:lnTo>
                </a:path>
              </a:pathLst>
            </a:cu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7CF024BA-5676-40BB-BC82-A8EA6D352124}"/>
              </a:ext>
            </a:extLst>
          </p:cNvPr>
          <p:cNvSpPr txBox="1">
            <a:spLocks/>
          </p:cNvSpPr>
          <p:nvPr/>
        </p:nvSpPr>
        <p:spPr>
          <a:xfrm>
            <a:off x="144315" y="741574"/>
            <a:ext cx="4852155" cy="6128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●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○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■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●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○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■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●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○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DM Sans"/>
              <a:buChar char="■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139700" indent="0">
              <a:buNone/>
            </a:pPr>
            <a:r>
              <a:rPr lang="ru-RU" dirty="0"/>
              <a:t>Транзитивная зависимость –  это косвенная связь между значениями в одной и той же таблице, которая вызывает функциональную зависимость. Чтобы достичь стандарта нормализации третьей нормальной формы (3NF), вы должны устранить любые переходные зависимости.</a:t>
            </a:r>
            <a:endParaRPr lang="en-US" dirty="0"/>
          </a:p>
          <a:p>
            <a:pPr marL="139700" indent="0">
              <a:buFont typeface="DM Sans"/>
              <a:buNone/>
            </a:pPr>
            <a:endParaRPr lang="ru-RU" dirty="0"/>
          </a:p>
          <a:p>
            <a:pPr marL="139700" indent="0">
              <a:buFont typeface="DM Sans"/>
              <a:buNone/>
            </a:pPr>
            <a:endParaRPr lang="ru-RU" dirty="0"/>
          </a:p>
        </p:txBody>
      </p:sp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A6F01D6C-9308-4492-8032-3E36602E9B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9061044"/>
              </p:ext>
            </p:extLst>
          </p:nvPr>
        </p:nvGraphicFramePr>
        <p:xfrm>
          <a:off x="289060" y="2681661"/>
          <a:ext cx="4472687" cy="1092942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719469">
                  <a:extLst>
                    <a:ext uri="{9D8B030D-6E8A-4147-A177-3AD203B41FA5}">
                      <a16:colId xmlns:a16="http://schemas.microsoft.com/office/drawing/2014/main" val="575202148"/>
                    </a:ext>
                  </a:extLst>
                </a:gridCol>
                <a:gridCol w="1271206">
                  <a:extLst>
                    <a:ext uri="{9D8B030D-6E8A-4147-A177-3AD203B41FA5}">
                      <a16:colId xmlns:a16="http://schemas.microsoft.com/office/drawing/2014/main" val="3515931576"/>
                    </a:ext>
                  </a:extLst>
                </a:gridCol>
                <a:gridCol w="817773">
                  <a:extLst>
                    <a:ext uri="{9D8B030D-6E8A-4147-A177-3AD203B41FA5}">
                      <a16:colId xmlns:a16="http://schemas.microsoft.com/office/drawing/2014/main" val="1419789021"/>
                    </a:ext>
                  </a:extLst>
                </a:gridCol>
                <a:gridCol w="1664239">
                  <a:extLst>
                    <a:ext uri="{9D8B030D-6E8A-4147-A177-3AD203B41FA5}">
                      <a16:colId xmlns:a16="http://schemas.microsoft.com/office/drawing/2014/main" val="3817478285"/>
                    </a:ext>
                  </a:extLst>
                </a:gridCol>
              </a:tblGrid>
              <a:tr h="233537">
                <a:tc>
                  <a:txBody>
                    <a:bodyPr/>
                    <a:lstStyle/>
                    <a:p>
                      <a:r>
                        <a:rPr lang="ru-RU" sz="800" b="1" u="sng" dirty="0">
                          <a:solidFill>
                            <a:schemeClr val="tx1"/>
                          </a:solidFill>
                        </a:rPr>
                        <a:t>Автор </a:t>
                      </a:r>
                      <a:r>
                        <a:rPr lang="en-US" sz="800" b="1" u="sng" dirty="0">
                          <a:solidFill>
                            <a:schemeClr val="tx1"/>
                          </a:solidFill>
                        </a:rPr>
                        <a:t>ID</a:t>
                      </a:r>
                    </a:p>
                  </a:txBody>
                  <a:tcPr marL="69094" marR="69094" marT="34547" marB="34547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800" b="1" dirty="0">
                          <a:solidFill>
                            <a:schemeClr val="tx1"/>
                          </a:solidFill>
                        </a:rPr>
                        <a:t>Книга</a:t>
                      </a:r>
                      <a:endParaRPr 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69094" marR="69094" marT="34547" marB="34547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800" b="1" dirty="0">
                          <a:solidFill>
                            <a:schemeClr val="tx1"/>
                          </a:solidFill>
                        </a:rPr>
                        <a:t>Автор</a:t>
                      </a:r>
                      <a:endParaRPr 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69094" marR="69094" marT="34547" marB="34547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800" b="1" dirty="0">
                          <a:solidFill>
                            <a:schemeClr val="tx1"/>
                          </a:solidFill>
                        </a:rPr>
                        <a:t>Национальность</a:t>
                      </a:r>
                      <a:endParaRPr 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69094" marR="69094" marT="34547" marB="34547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1617871"/>
                  </a:ext>
                </a:extLst>
              </a:tr>
              <a:tr h="285742">
                <a:tc>
                  <a:txBody>
                    <a:bodyPr/>
                    <a:lstStyle/>
                    <a:p>
                      <a:r>
                        <a:rPr lang="en-US" sz="800" dirty="0">
                          <a:solidFill>
                            <a:schemeClr val="tx1"/>
                          </a:solidFill>
                        </a:rPr>
                        <a:t>auth_001</a:t>
                      </a:r>
                    </a:p>
                  </a:txBody>
                  <a:tcPr marL="69094" marR="69094" marT="34547" marB="34547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800" b="0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Долг. Первые 5000 лет истории</a:t>
                      </a:r>
                      <a:endParaRPr lang="ru-RU" sz="800" b="0" i="0" u="none" strike="noStrike" cap="none" dirty="0">
                        <a:solidFill>
                          <a:schemeClr val="tx1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9094" marR="69094" marT="34547" marB="34547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800" b="0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Гребер Дэвид</a:t>
                      </a:r>
                      <a:endParaRPr lang="ru-RU" sz="800" b="0" i="0" u="none" strike="noStrike" cap="none" dirty="0">
                        <a:solidFill>
                          <a:schemeClr val="tx1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9094" marR="69094" marT="34547" marB="34547"/>
                </a:tc>
                <a:tc>
                  <a:txBody>
                    <a:bodyPr/>
                    <a:lstStyle/>
                    <a:p>
                      <a:r>
                        <a:rPr lang="ru-RU" sz="800" dirty="0">
                          <a:solidFill>
                            <a:schemeClr val="tx1"/>
                          </a:solidFill>
                        </a:rPr>
                        <a:t>США</a:t>
                      </a:r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69094" marR="69094" marT="34547" marB="34547"/>
                </a:tc>
                <a:extLst>
                  <a:ext uri="{0D108BD9-81ED-4DB2-BD59-A6C34878D82A}">
                    <a16:rowId xmlns:a16="http://schemas.microsoft.com/office/drawing/2014/main" val="4231204614"/>
                  </a:ext>
                </a:extLst>
              </a:tr>
              <a:tr h="23353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dirty="0">
                          <a:solidFill>
                            <a:schemeClr val="tx1"/>
                          </a:solidFill>
                        </a:rPr>
                        <a:t>auth_00</a:t>
                      </a:r>
                      <a:r>
                        <a:rPr lang="ru-RU" sz="8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69094" marR="69094" marT="34547" marB="34547"/>
                </a:tc>
                <a:tc>
                  <a:txBody>
                    <a:bodyPr/>
                    <a:lstStyle/>
                    <a:p>
                      <a:r>
                        <a:rPr lang="ru-RU" sz="800" b="0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Бредовая работа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69094" marR="69094" marT="34547" marB="34547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800" b="0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Гребер Дэвид</a:t>
                      </a:r>
                      <a:endParaRPr lang="ru-RU" sz="800" b="0" i="0" u="none" strike="noStrike" cap="none" dirty="0">
                        <a:solidFill>
                          <a:schemeClr val="tx1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9094" marR="69094" marT="34547" marB="34547"/>
                </a:tc>
                <a:tc>
                  <a:txBody>
                    <a:bodyPr/>
                    <a:lstStyle/>
                    <a:p>
                      <a:r>
                        <a:rPr lang="ru-RU" sz="800" dirty="0">
                          <a:solidFill>
                            <a:schemeClr val="tx1"/>
                          </a:solidFill>
                        </a:rPr>
                        <a:t>США</a:t>
                      </a:r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69094" marR="69094" marT="34547" marB="34547"/>
                </a:tc>
                <a:extLst>
                  <a:ext uri="{0D108BD9-81ED-4DB2-BD59-A6C34878D82A}">
                    <a16:rowId xmlns:a16="http://schemas.microsoft.com/office/drawing/2014/main" val="1550789910"/>
                  </a:ext>
                </a:extLst>
              </a:tr>
              <a:tr h="23353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dirty="0">
                          <a:solidFill>
                            <a:schemeClr val="tx1"/>
                          </a:solidFill>
                        </a:rPr>
                        <a:t>auth_00</a:t>
                      </a:r>
                      <a:r>
                        <a:rPr lang="ru-RU" sz="8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69094" marR="69094" marT="34547" marB="34547"/>
                </a:tc>
                <a:tc>
                  <a:txBody>
                    <a:bodyPr/>
                    <a:lstStyle/>
                    <a:p>
                      <a:r>
                        <a:rPr lang="ru-RU" sz="800" dirty="0">
                          <a:solidFill>
                            <a:schemeClr val="tx1"/>
                          </a:solidFill>
                        </a:rPr>
                        <a:t>Благие знамения</a:t>
                      </a:r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69094" marR="69094" marT="34547" marB="34547"/>
                </a:tc>
                <a:tc>
                  <a:txBody>
                    <a:bodyPr/>
                    <a:lstStyle/>
                    <a:p>
                      <a:r>
                        <a:rPr lang="ru-RU" sz="800" dirty="0">
                          <a:solidFill>
                            <a:schemeClr val="tx1"/>
                          </a:solidFill>
                        </a:rPr>
                        <a:t>Терри Пратчетт</a:t>
                      </a:r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69094" marR="69094" marT="34547" marB="34547"/>
                </a:tc>
                <a:tc>
                  <a:txBody>
                    <a:bodyPr/>
                    <a:lstStyle/>
                    <a:p>
                      <a:r>
                        <a:rPr lang="ru-RU" sz="800" dirty="0">
                          <a:solidFill>
                            <a:schemeClr val="tx1"/>
                          </a:solidFill>
                        </a:rPr>
                        <a:t>Великобритания</a:t>
                      </a:r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69094" marR="69094" marT="34547" marB="34547"/>
                </a:tc>
                <a:extLst>
                  <a:ext uri="{0D108BD9-81ED-4DB2-BD59-A6C34878D82A}">
                    <a16:rowId xmlns:a16="http://schemas.microsoft.com/office/drawing/2014/main" val="20113033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854683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702;p36">
            <a:extLst>
              <a:ext uri="{FF2B5EF4-FFF2-40B4-BE49-F238E27FC236}">
                <a16:creationId xmlns:a16="http://schemas.microsoft.com/office/drawing/2014/main" id="{D444A3EF-70C4-46DF-83C9-3378714C2899}"/>
              </a:ext>
            </a:extLst>
          </p:cNvPr>
          <p:cNvSpPr/>
          <p:nvPr/>
        </p:nvSpPr>
        <p:spPr>
          <a:xfrm rot="784054">
            <a:off x="-728886" y="-365019"/>
            <a:ext cx="2113094" cy="1406387"/>
          </a:xfrm>
          <a:custGeom>
            <a:avLst/>
            <a:gdLst/>
            <a:ahLst/>
            <a:cxnLst/>
            <a:rect l="l" t="t" r="r" b="b"/>
            <a:pathLst>
              <a:path w="292571" h="194723" extrusionOk="0">
                <a:moveTo>
                  <a:pt x="178359" y="0"/>
                </a:moveTo>
                <a:cubicBezTo>
                  <a:pt x="174116" y="0"/>
                  <a:pt x="169958" y="294"/>
                  <a:pt x="165939" y="901"/>
                </a:cubicBezTo>
                <a:cubicBezTo>
                  <a:pt x="133691" y="5774"/>
                  <a:pt x="118193" y="35197"/>
                  <a:pt x="89114" y="45412"/>
                </a:cubicBezTo>
                <a:cubicBezTo>
                  <a:pt x="62365" y="54805"/>
                  <a:pt x="38285" y="62059"/>
                  <a:pt x="25670" y="86840"/>
                </a:cubicBezTo>
                <a:cubicBezTo>
                  <a:pt x="1" y="137261"/>
                  <a:pt x="59634" y="192214"/>
                  <a:pt x="114067" y="192214"/>
                </a:cubicBezTo>
                <a:cubicBezTo>
                  <a:pt x="116153" y="192214"/>
                  <a:pt x="118231" y="192133"/>
                  <a:pt x="120296" y="191968"/>
                </a:cubicBezTo>
                <a:cubicBezTo>
                  <a:pt x="134665" y="190820"/>
                  <a:pt x="147792" y="186110"/>
                  <a:pt x="161950" y="186110"/>
                </a:cubicBezTo>
                <a:cubicBezTo>
                  <a:pt x="165195" y="186110"/>
                  <a:pt x="168494" y="186358"/>
                  <a:pt x="171874" y="186952"/>
                </a:cubicBezTo>
                <a:cubicBezTo>
                  <a:pt x="193489" y="190752"/>
                  <a:pt x="206629" y="194722"/>
                  <a:pt x="220391" y="194722"/>
                </a:cubicBezTo>
                <a:cubicBezTo>
                  <a:pt x="230045" y="194722"/>
                  <a:pt x="240005" y="192768"/>
                  <a:pt x="253411" y="187431"/>
                </a:cubicBezTo>
                <a:cubicBezTo>
                  <a:pt x="285442" y="174673"/>
                  <a:pt x="292570" y="137952"/>
                  <a:pt x="288207" y="103186"/>
                </a:cubicBezTo>
                <a:cubicBezTo>
                  <a:pt x="285712" y="83335"/>
                  <a:pt x="279472" y="64114"/>
                  <a:pt x="271978" y="50359"/>
                </a:cubicBezTo>
                <a:cubicBezTo>
                  <a:pt x="255881" y="20810"/>
                  <a:pt x="214081" y="0"/>
                  <a:pt x="178359" y="0"/>
                </a:cubicBezTo>
                <a:close/>
              </a:path>
            </a:pathLst>
          </a:custGeom>
          <a:gradFill>
            <a:gsLst>
              <a:gs pos="0">
                <a:srgbClr val="8BE3FF"/>
              </a:gs>
              <a:gs pos="100000">
                <a:srgbClr val="ACFFD9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F789981-6AE7-448D-A150-B3B4DC0C39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7844397"/>
              </p:ext>
            </p:extLst>
          </p:nvPr>
        </p:nvGraphicFramePr>
        <p:xfrm>
          <a:off x="327661" y="2281767"/>
          <a:ext cx="6187440" cy="995944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804896">
                  <a:extLst>
                    <a:ext uri="{9D8B030D-6E8A-4147-A177-3AD203B41FA5}">
                      <a16:colId xmlns:a16="http://schemas.microsoft.com/office/drawing/2014/main" val="575202148"/>
                    </a:ext>
                  </a:extLst>
                </a:gridCol>
                <a:gridCol w="2308700">
                  <a:extLst>
                    <a:ext uri="{9D8B030D-6E8A-4147-A177-3AD203B41FA5}">
                      <a16:colId xmlns:a16="http://schemas.microsoft.com/office/drawing/2014/main" val="3515931576"/>
                    </a:ext>
                  </a:extLst>
                </a:gridCol>
                <a:gridCol w="1414118">
                  <a:extLst>
                    <a:ext uri="{9D8B030D-6E8A-4147-A177-3AD203B41FA5}">
                      <a16:colId xmlns:a16="http://schemas.microsoft.com/office/drawing/2014/main" val="1419789021"/>
                    </a:ext>
                  </a:extLst>
                </a:gridCol>
                <a:gridCol w="1659726">
                  <a:extLst>
                    <a:ext uri="{9D8B030D-6E8A-4147-A177-3AD203B41FA5}">
                      <a16:colId xmlns:a16="http://schemas.microsoft.com/office/drawing/2014/main" val="3817478285"/>
                    </a:ext>
                  </a:extLst>
                </a:gridCol>
              </a:tblGrid>
              <a:tr h="233537">
                <a:tc>
                  <a:txBody>
                    <a:bodyPr/>
                    <a:lstStyle/>
                    <a:p>
                      <a:r>
                        <a:rPr lang="ru-RU" sz="1100" b="1" u="sng" dirty="0">
                          <a:solidFill>
                            <a:schemeClr val="tx1"/>
                          </a:solidFill>
                        </a:rPr>
                        <a:t>Автор </a:t>
                      </a:r>
                      <a:r>
                        <a:rPr lang="en-US" sz="1100" b="1" u="sng" dirty="0">
                          <a:solidFill>
                            <a:schemeClr val="tx1"/>
                          </a:solidFill>
                        </a:rPr>
                        <a:t>ID</a:t>
                      </a:r>
                    </a:p>
                  </a:txBody>
                  <a:tcPr marL="69094" marR="69094" marT="34547" marB="34547"/>
                </a:tc>
                <a:tc>
                  <a:txBody>
                    <a:bodyPr/>
                    <a:lstStyle/>
                    <a:p>
                      <a:r>
                        <a:rPr lang="ru-RU" sz="1100" b="1" dirty="0">
                          <a:solidFill>
                            <a:schemeClr val="tx1"/>
                          </a:solidFill>
                        </a:rPr>
                        <a:t>Книга</a:t>
                      </a:r>
                      <a:endParaRPr 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marL="69094" marR="69094" marT="34547" marB="34547"/>
                </a:tc>
                <a:tc>
                  <a:txBody>
                    <a:bodyPr/>
                    <a:lstStyle/>
                    <a:p>
                      <a:r>
                        <a:rPr lang="ru-RU" sz="1100" b="1" dirty="0">
                          <a:solidFill>
                            <a:schemeClr val="tx1"/>
                          </a:solidFill>
                        </a:rPr>
                        <a:t>Автор</a:t>
                      </a:r>
                      <a:endParaRPr 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marL="69094" marR="69094" marT="34547" marB="34547"/>
                </a:tc>
                <a:tc>
                  <a:txBody>
                    <a:bodyPr/>
                    <a:lstStyle/>
                    <a:p>
                      <a:r>
                        <a:rPr lang="ru-RU" sz="1100" b="1" dirty="0">
                          <a:solidFill>
                            <a:schemeClr val="tx1"/>
                          </a:solidFill>
                        </a:rPr>
                        <a:t>Национальность</a:t>
                      </a:r>
                      <a:endParaRPr 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marL="69094" marR="69094" marT="34547" marB="34547"/>
                </a:tc>
                <a:extLst>
                  <a:ext uri="{0D108BD9-81ED-4DB2-BD59-A6C34878D82A}">
                    <a16:rowId xmlns:a16="http://schemas.microsoft.com/office/drawing/2014/main" val="1281617871"/>
                  </a:ext>
                </a:extLst>
              </a:tr>
              <a:tr h="285742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auth_001</a:t>
                      </a:r>
                    </a:p>
                  </a:txBody>
                  <a:tcPr marL="69094" marR="69094" marT="34547" marB="34547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100" b="0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Долг. Первые 5000 лет истории</a:t>
                      </a:r>
                      <a:endParaRPr lang="ru-RU" sz="1100" b="0" i="0" u="none" strike="noStrike" cap="none" dirty="0">
                        <a:solidFill>
                          <a:schemeClr val="tx1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9094" marR="69094" marT="34547" marB="34547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100" b="0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Гребер Дэвид</a:t>
                      </a:r>
                      <a:endParaRPr lang="ru-RU" sz="1100" b="0" i="0" u="none" strike="noStrike" cap="none" dirty="0">
                        <a:solidFill>
                          <a:schemeClr val="tx1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9094" marR="69094" marT="34547" marB="34547"/>
                </a:tc>
                <a:tc>
                  <a:txBody>
                    <a:bodyPr/>
                    <a:lstStyle/>
                    <a:p>
                      <a:r>
                        <a:rPr lang="ru-RU" sz="1100" dirty="0">
                          <a:solidFill>
                            <a:schemeClr val="tx1"/>
                          </a:solidFill>
                        </a:rPr>
                        <a:t>США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69094" marR="69094" marT="34547" marB="34547"/>
                </a:tc>
                <a:extLst>
                  <a:ext uri="{0D108BD9-81ED-4DB2-BD59-A6C34878D82A}">
                    <a16:rowId xmlns:a16="http://schemas.microsoft.com/office/drawing/2014/main" val="4231204614"/>
                  </a:ext>
                </a:extLst>
              </a:tr>
              <a:tr h="23353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auth_00</a:t>
                      </a:r>
                      <a:r>
                        <a:rPr lang="ru-RU" sz="11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69094" marR="69094" marT="34547" marB="34547"/>
                </a:tc>
                <a:tc>
                  <a:txBody>
                    <a:bodyPr/>
                    <a:lstStyle/>
                    <a:p>
                      <a:r>
                        <a:rPr lang="ru-RU" sz="1100" b="0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Бредовая работа</a:t>
                      </a:r>
                      <a:endParaRPr 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69094" marR="69094" marT="34547" marB="34547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100" b="0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Гребер Дэвид</a:t>
                      </a:r>
                      <a:endParaRPr lang="ru-RU" sz="1100" b="0" i="0" u="none" strike="noStrike" cap="none" dirty="0">
                        <a:solidFill>
                          <a:schemeClr val="tx1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9094" marR="69094" marT="34547" marB="34547"/>
                </a:tc>
                <a:tc>
                  <a:txBody>
                    <a:bodyPr/>
                    <a:lstStyle/>
                    <a:p>
                      <a:r>
                        <a:rPr lang="ru-RU" sz="1100" dirty="0">
                          <a:solidFill>
                            <a:schemeClr val="tx1"/>
                          </a:solidFill>
                        </a:rPr>
                        <a:t>США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69094" marR="69094" marT="34547" marB="34547"/>
                </a:tc>
                <a:extLst>
                  <a:ext uri="{0D108BD9-81ED-4DB2-BD59-A6C34878D82A}">
                    <a16:rowId xmlns:a16="http://schemas.microsoft.com/office/drawing/2014/main" val="1550789910"/>
                  </a:ext>
                </a:extLst>
              </a:tr>
              <a:tr h="23353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auth_00</a:t>
                      </a:r>
                      <a:r>
                        <a:rPr lang="ru-RU" sz="11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69094" marR="69094" marT="34547" marB="34547"/>
                </a:tc>
                <a:tc>
                  <a:txBody>
                    <a:bodyPr/>
                    <a:lstStyle/>
                    <a:p>
                      <a:r>
                        <a:rPr lang="ru-RU" sz="1100" dirty="0">
                          <a:solidFill>
                            <a:schemeClr val="tx1"/>
                          </a:solidFill>
                        </a:rPr>
                        <a:t>Благие знамения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69094" marR="69094" marT="34547" marB="34547"/>
                </a:tc>
                <a:tc>
                  <a:txBody>
                    <a:bodyPr/>
                    <a:lstStyle/>
                    <a:p>
                      <a:r>
                        <a:rPr lang="ru-RU" sz="1100" dirty="0">
                          <a:solidFill>
                            <a:schemeClr val="tx1"/>
                          </a:solidFill>
                        </a:rPr>
                        <a:t>Терри Пратчетт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69094" marR="69094" marT="34547" marB="34547"/>
                </a:tc>
                <a:tc>
                  <a:txBody>
                    <a:bodyPr/>
                    <a:lstStyle/>
                    <a:p>
                      <a:r>
                        <a:rPr lang="ru-RU" sz="1100" dirty="0">
                          <a:solidFill>
                            <a:schemeClr val="tx1"/>
                          </a:solidFill>
                        </a:rPr>
                        <a:t>Великобритания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69094" marR="69094" marT="34547" marB="34547"/>
                </a:tc>
                <a:extLst>
                  <a:ext uri="{0D108BD9-81ED-4DB2-BD59-A6C34878D82A}">
                    <a16:rowId xmlns:a16="http://schemas.microsoft.com/office/drawing/2014/main" val="2011303367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460F961-76AB-485E-9BE7-F53EF64D05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0104126"/>
              </p:ext>
            </p:extLst>
          </p:nvPr>
        </p:nvGraphicFramePr>
        <p:xfrm>
          <a:off x="327661" y="3581250"/>
          <a:ext cx="3175297" cy="1328242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707763">
                  <a:extLst>
                    <a:ext uri="{9D8B030D-6E8A-4147-A177-3AD203B41FA5}">
                      <a16:colId xmlns:a16="http://schemas.microsoft.com/office/drawing/2014/main" val="3048713791"/>
                    </a:ext>
                  </a:extLst>
                </a:gridCol>
                <a:gridCol w="1502886">
                  <a:extLst>
                    <a:ext uri="{9D8B030D-6E8A-4147-A177-3AD203B41FA5}">
                      <a16:colId xmlns:a16="http://schemas.microsoft.com/office/drawing/2014/main" val="3052836304"/>
                    </a:ext>
                  </a:extLst>
                </a:gridCol>
                <a:gridCol w="964648">
                  <a:extLst>
                    <a:ext uri="{9D8B030D-6E8A-4147-A177-3AD203B41FA5}">
                      <a16:colId xmlns:a16="http://schemas.microsoft.com/office/drawing/2014/main" val="4249095446"/>
                    </a:ext>
                  </a:extLst>
                </a:gridCol>
              </a:tblGrid>
              <a:tr h="260602"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b="1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Книга</a:t>
                      </a:r>
                      <a:r>
                        <a:rPr lang="en-US" sz="1100" b="1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_ID</a:t>
                      </a:r>
                      <a:endParaRPr lang="ru-RU" sz="1100" b="1" i="0" u="none" strike="noStrike" dirty="0">
                        <a:solidFill>
                          <a:srgbClr val="222222"/>
                        </a:solidFill>
                        <a:effectLst/>
                        <a:latin typeface="+mn-lt"/>
                      </a:endParaRPr>
                    </a:p>
                  </a:txBody>
                  <a:tcPr marL="8693" marR="8693" marT="8693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b="1" dirty="0">
                          <a:solidFill>
                            <a:schemeClr val="tx1"/>
                          </a:solidFill>
                          <a:latin typeface="+mn-lt"/>
                        </a:rPr>
                        <a:t>Книга</a:t>
                      </a:r>
                      <a:endParaRPr lang="ru-RU" sz="1100" b="0" i="0" u="none" strike="noStrike" dirty="0">
                        <a:solidFill>
                          <a:srgbClr val="222222"/>
                        </a:solidFill>
                        <a:effectLst/>
                        <a:latin typeface="+mn-lt"/>
                      </a:endParaRPr>
                    </a:p>
                  </a:txBody>
                  <a:tcPr marL="8693" marR="8693" marT="8693" marB="0"/>
                </a:tc>
                <a:tc>
                  <a:txBody>
                    <a:bodyPr/>
                    <a:lstStyle/>
                    <a:p>
                      <a:r>
                        <a:rPr lang="ru-RU" sz="1100" b="1" u="sng" dirty="0">
                          <a:solidFill>
                            <a:schemeClr val="tx1"/>
                          </a:solidFill>
                          <a:latin typeface="+mn-lt"/>
                        </a:rPr>
                        <a:t>Автор </a:t>
                      </a:r>
                      <a:r>
                        <a:rPr lang="en-US" sz="1100" b="1" u="sng" dirty="0">
                          <a:solidFill>
                            <a:schemeClr val="tx1"/>
                          </a:solidFill>
                          <a:latin typeface="+mn-lt"/>
                        </a:rPr>
                        <a:t>ID</a:t>
                      </a:r>
                    </a:p>
                  </a:txBody>
                  <a:tcPr marL="8693" marR="8693" marT="8693" marB="0"/>
                </a:tc>
                <a:extLst>
                  <a:ext uri="{0D108BD9-81ED-4DB2-BD59-A6C34878D82A}">
                    <a16:rowId xmlns:a16="http://schemas.microsoft.com/office/drawing/2014/main" val="2695495005"/>
                  </a:ext>
                </a:extLst>
              </a:tr>
              <a:tr h="500527">
                <a:tc>
                  <a:txBody>
                    <a:bodyPr/>
                    <a:lstStyle/>
                    <a:p>
                      <a:pPr algn="l" fontAlgn="ctr"/>
                      <a:r>
                        <a:rPr lang="ru-RU" sz="1100" b="0" i="0" u="none" strike="noStrike" dirty="0">
                          <a:solidFill>
                            <a:srgbClr val="222222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8693" marR="8693" marT="8693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100" b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sym typeface="Arial"/>
                        </a:rPr>
                        <a:t>Долг. Первые 5000 лет истории</a:t>
                      </a:r>
                      <a:endParaRPr lang="ru-RU" sz="1100" b="0" i="0" u="none" strike="noStrike" cap="none" dirty="0">
                        <a:solidFill>
                          <a:schemeClr val="tx1"/>
                        </a:solidFill>
                        <a:effectLst/>
                        <a:latin typeface="+mn-lt"/>
                        <a:ea typeface="Arial"/>
                        <a:cs typeface="Arial"/>
                        <a:sym typeface="Arial"/>
                      </a:endParaRPr>
                    </a:p>
                    <a:p>
                      <a:pPr algn="l" fontAlgn="ctr"/>
                      <a:endParaRPr lang="en-US" sz="1100" b="0" i="0" u="none" strike="noStrike" dirty="0">
                        <a:solidFill>
                          <a:srgbClr val="222222"/>
                        </a:solidFill>
                        <a:effectLst/>
                        <a:latin typeface="+mn-lt"/>
                      </a:endParaRPr>
                    </a:p>
                  </a:txBody>
                  <a:tcPr marL="8693" marR="8693" marT="8693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latin typeface="+mn-lt"/>
                        </a:rPr>
                        <a:t>auth_001</a:t>
                      </a:r>
                    </a:p>
                    <a:p>
                      <a:pPr algn="l" fontAlgn="ctr"/>
                      <a:endParaRPr lang="en-US" sz="1100" b="0" i="0" u="none" strike="noStrike" dirty="0">
                        <a:solidFill>
                          <a:srgbClr val="222222"/>
                        </a:solidFill>
                        <a:effectLst/>
                        <a:latin typeface="+mn-lt"/>
                      </a:endParaRPr>
                    </a:p>
                  </a:txBody>
                  <a:tcPr marL="8693" marR="8693" marT="8693" marB="0" anchor="ctr"/>
                </a:tc>
                <a:extLst>
                  <a:ext uri="{0D108BD9-81ED-4DB2-BD59-A6C34878D82A}">
                    <a16:rowId xmlns:a16="http://schemas.microsoft.com/office/drawing/2014/main" val="3929609322"/>
                  </a:ext>
                </a:extLst>
              </a:tr>
              <a:tr h="336520">
                <a:tc>
                  <a:txBody>
                    <a:bodyPr/>
                    <a:lstStyle/>
                    <a:p>
                      <a:pPr algn="l" fontAlgn="ctr"/>
                      <a:r>
                        <a:rPr lang="ru-RU" sz="1100" b="0" i="0" u="none" strike="noStrike" dirty="0">
                          <a:solidFill>
                            <a:srgbClr val="222222"/>
                          </a:solidFill>
                          <a:effectLst/>
                          <a:latin typeface="+mn-lt"/>
                        </a:rPr>
                        <a:t>2</a:t>
                      </a:r>
                    </a:p>
                  </a:txBody>
                  <a:tcPr marL="8693" marR="8693" marT="8693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100" b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sym typeface="Arial"/>
                        </a:rPr>
                        <a:t>Бредовая работа</a:t>
                      </a:r>
                      <a:endParaRPr lang="en-US" sz="11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693" marR="8693" marT="8693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latin typeface="+mn-lt"/>
                        </a:rPr>
                        <a:t>auth_001</a:t>
                      </a:r>
                    </a:p>
                    <a:p>
                      <a:pPr algn="l" fontAlgn="ctr"/>
                      <a:endParaRPr lang="en-US" sz="1100" b="0" i="0" u="none" strike="noStrike" dirty="0">
                        <a:solidFill>
                          <a:srgbClr val="222222"/>
                        </a:solidFill>
                        <a:effectLst/>
                        <a:latin typeface="+mn-lt"/>
                      </a:endParaRPr>
                    </a:p>
                  </a:txBody>
                  <a:tcPr marL="8693" marR="8693" marT="8693" marB="0" anchor="ctr"/>
                </a:tc>
                <a:extLst>
                  <a:ext uri="{0D108BD9-81ED-4DB2-BD59-A6C34878D82A}">
                    <a16:rowId xmlns:a16="http://schemas.microsoft.com/office/drawing/2014/main" val="2328568213"/>
                  </a:ext>
                </a:extLst>
              </a:tr>
              <a:tr h="212054">
                <a:tc>
                  <a:txBody>
                    <a:bodyPr/>
                    <a:lstStyle/>
                    <a:p>
                      <a:pPr algn="l" fontAlgn="ctr"/>
                      <a:r>
                        <a:rPr lang="ru-RU" sz="1100" b="0" i="0" u="none" strike="noStrike" dirty="0">
                          <a:solidFill>
                            <a:srgbClr val="222222"/>
                          </a:solidFill>
                          <a:effectLst/>
                          <a:latin typeface="+mn-lt"/>
                        </a:rPr>
                        <a:t>3</a:t>
                      </a:r>
                    </a:p>
                  </a:txBody>
                  <a:tcPr marL="8693" marR="8693" marT="8693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100" dirty="0">
                          <a:solidFill>
                            <a:schemeClr val="tx1"/>
                          </a:solidFill>
                          <a:latin typeface="+mn-lt"/>
                        </a:rPr>
                        <a:t>Благие знамения</a:t>
                      </a:r>
                      <a:endParaRPr lang="en-US" sz="11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693" marR="8693" marT="8693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latin typeface="+mn-lt"/>
                        </a:rPr>
                        <a:t>auth_00</a:t>
                      </a:r>
                      <a:r>
                        <a:rPr lang="ru-RU" sz="1100" dirty="0">
                          <a:solidFill>
                            <a:schemeClr val="tx1"/>
                          </a:solidFill>
                          <a:latin typeface="+mn-lt"/>
                        </a:rPr>
                        <a:t>2</a:t>
                      </a:r>
                      <a:endParaRPr lang="en-US" sz="11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693" marR="8693" marT="8693" marB="0" anchor="ctr"/>
                </a:tc>
                <a:extLst>
                  <a:ext uri="{0D108BD9-81ED-4DB2-BD59-A6C34878D82A}">
                    <a16:rowId xmlns:a16="http://schemas.microsoft.com/office/drawing/2014/main" val="1250052195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8DAFDA9C-5F89-4C44-91A5-EC92331FC0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1861875"/>
              </p:ext>
            </p:extLst>
          </p:nvPr>
        </p:nvGraphicFramePr>
        <p:xfrm>
          <a:off x="3861416" y="3581250"/>
          <a:ext cx="3850470" cy="729045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1283490">
                  <a:extLst>
                    <a:ext uri="{9D8B030D-6E8A-4147-A177-3AD203B41FA5}">
                      <a16:colId xmlns:a16="http://schemas.microsoft.com/office/drawing/2014/main" val="3154212143"/>
                    </a:ext>
                  </a:extLst>
                </a:gridCol>
                <a:gridCol w="1283490">
                  <a:extLst>
                    <a:ext uri="{9D8B030D-6E8A-4147-A177-3AD203B41FA5}">
                      <a16:colId xmlns:a16="http://schemas.microsoft.com/office/drawing/2014/main" val="3683753329"/>
                    </a:ext>
                  </a:extLst>
                </a:gridCol>
                <a:gridCol w="1283490">
                  <a:extLst>
                    <a:ext uri="{9D8B030D-6E8A-4147-A177-3AD203B41FA5}">
                      <a16:colId xmlns:a16="http://schemas.microsoft.com/office/drawing/2014/main" val="705378290"/>
                    </a:ext>
                  </a:extLst>
                </a:gridCol>
              </a:tblGrid>
              <a:tr h="292739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100" b="1" u="sng" dirty="0">
                          <a:solidFill>
                            <a:schemeClr val="tx1"/>
                          </a:solidFill>
                        </a:rPr>
                        <a:t>Автор </a:t>
                      </a:r>
                      <a:r>
                        <a:rPr lang="en-US" sz="1100" b="1" u="sng" dirty="0">
                          <a:solidFill>
                            <a:schemeClr val="tx1"/>
                          </a:solidFill>
                        </a:rPr>
                        <a:t>ID</a:t>
                      </a:r>
                    </a:p>
                  </a:txBody>
                  <a:tcPr marL="7523" marR="7523" marT="7523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100" b="1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Автор</a:t>
                      </a:r>
                      <a:endParaRPr lang="en-US" sz="1100" b="1" u="sng" dirty="0">
                        <a:solidFill>
                          <a:schemeClr val="tx1"/>
                        </a:solidFill>
                      </a:endParaRPr>
                    </a:p>
                  </a:txBody>
                  <a:tcPr marL="7523" marR="7523" marT="7523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b="1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Author_Nationality</a:t>
                      </a:r>
                      <a:endParaRPr lang="en-US" sz="1100" b="1" u="sng" dirty="0">
                        <a:solidFill>
                          <a:schemeClr val="tx1"/>
                        </a:solidFill>
                      </a:endParaRPr>
                    </a:p>
                  </a:txBody>
                  <a:tcPr marL="7523" marR="7523" marT="7523" marB="0" anchor="ctr"/>
                </a:tc>
                <a:extLst>
                  <a:ext uri="{0D108BD9-81ED-4DB2-BD59-A6C34878D82A}">
                    <a16:rowId xmlns:a16="http://schemas.microsoft.com/office/drawing/2014/main" val="3245447570"/>
                  </a:ext>
                </a:extLst>
              </a:tr>
              <a:tr h="218153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latin typeface="+mn-lt"/>
                        </a:rPr>
                        <a:t>auth_001</a:t>
                      </a:r>
                    </a:p>
                  </a:txBody>
                  <a:tcPr marL="7523" marR="7523" marT="7523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100" b="0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Гребер Дэвид</a:t>
                      </a:r>
                      <a:endParaRPr lang="ru-RU" sz="1100" b="0" i="0" u="none" strike="noStrike" cap="none" dirty="0">
                        <a:solidFill>
                          <a:schemeClr val="tx1"/>
                        </a:solidFill>
                        <a:effectLst/>
                        <a:latin typeface="+mn-lt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523" marR="7523" marT="75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1100" dirty="0">
                          <a:solidFill>
                            <a:schemeClr val="tx1"/>
                          </a:solidFill>
                        </a:rPr>
                        <a:t>США</a:t>
                      </a:r>
                      <a:endParaRPr lang="ru-RU" sz="1100" b="0" i="0" u="none" strike="noStrike" dirty="0">
                        <a:solidFill>
                          <a:srgbClr val="222222"/>
                        </a:solidFill>
                        <a:effectLst/>
                        <a:latin typeface="+mn-lt"/>
                      </a:endParaRPr>
                    </a:p>
                  </a:txBody>
                  <a:tcPr marL="7523" marR="7523" marT="7523" marB="0" anchor="ctr"/>
                </a:tc>
                <a:extLst>
                  <a:ext uri="{0D108BD9-81ED-4DB2-BD59-A6C34878D82A}">
                    <a16:rowId xmlns:a16="http://schemas.microsoft.com/office/drawing/2014/main" val="502948940"/>
                  </a:ext>
                </a:extLst>
              </a:tr>
              <a:tr h="218153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latin typeface="+mn-lt"/>
                        </a:rPr>
                        <a:t>auth_00</a:t>
                      </a:r>
                      <a:r>
                        <a:rPr lang="ru-RU" sz="1100" dirty="0">
                          <a:solidFill>
                            <a:schemeClr val="tx1"/>
                          </a:solidFill>
                          <a:latin typeface="+mn-lt"/>
                        </a:rPr>
                        <a:t>2</a:t>
                      </a:r>
                      <a:endParaRPr lang="en-US" sz="11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7523" marR="7523" marT="7523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100" dirty="0">
                          <a:solidFill>
                            <a:schemeClr val="tx1"/>
                          </a:solidFill>
                        </a:rPr>
                        <a:t>Терри Пратчетт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7523" marR="7523" marT="75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1100" dirty="0">
                          <a:solidFill>
                            <a:schemeClr val="tx1"/>
                          </a:solidFill>
                        </a:rPr>
                        <a:t>Великобритания</a:t>
                      </a:r>
                      <a:endParaRPr lang="ru-RU" sz="1100" b="0" i="0" u="none" strike="noStrike" dirty="0">
                        <a:solidFill>
                          <a:srgbClr val="222222"/>
                        </a:solidFill>
                        <a:effectLst/>
                        <a:latin typeface="+mn-lt"/>
                      </a:endParaRPr>
                    </a:p>
                  </a:txBody>
                  <a:tcPr marL="7523" marR="7523" marT="7523" marB="0" anchor="ctr"/>
                </a:tc>
                <a:extLst>
                  <a:ext uri="{0D108BD9-81ED-4DB2-BD59-A6C34878D82A}">
                    <a16:rowId xmlns:a16="http://schemas.microsoft.com/office/drawing/2014/main" val="963115082"/>
                  </a:ext>
                </a:extLst>
              </a:tr>
            </a:tbl>
          </a:graphicData>
        </a:graphic>
      </p:graphicFrame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BD9638DB-7278-4FCC-B7BD-AC81D6220B1D}"/>
              </a:ext>
            </a:extLst>
          </p:cNvPr>
          <p:cNvSpPr txBox="1">
            <a:spLocks/>
          </p:cNvSpPr>
          <p:nvPr/>
        </p:nvSpPr>
        <p:spPr>
          <a:xfrm>
            <a:off x="227248" y="551863"/>
            <a:ext cx="4852155" cy="761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●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○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■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●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○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■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●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○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DM Sans"/>
              <a:buChar char="■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139700" indent="0">
              <a:buFont typeface="DM Sans"/>
              <a:buNone/>
            </a:pPr>
            <a:r>
              <a:rPr lang="ru-RU" sz="1300" dirty="0"/>
              <a:t>1 Должна быть во 2НФ</a:t>
            </a:r>
          </a:p>
          <a:p>
            <a:pPr marL="139700" indent="0">
              <a:buFont typeface="DM Sans"/>
              <a:buNone/>
            </a:pPr>
            <a:r>
              <a:rPr lang="ru-RU" sz="1300" dirty="0"/>
              <a:t>2 Каждый неключевой атрибут нетранзитивно зависит от первичного ключа </a:t>
            </a:r>
          </a:p>
          <a:p>
            <a:pPr marL="139700" indent="0">
              <a:buFont typeface="DM Sans"/>
              <a:buNone/>
            </a:pPr>
            <a:r>
              <a:rPr lang="ru-RU" sz="1300" dirty="0"/>
              <a:t>проще говоря </a:t>
            </a:r>
          </a:p>
          <a:p>
            <a:pPr marL="139700" indent="0">
              <a:buFont typeface="DM Sans"/>
              <a:buNone/>
            </a:pPr>
            <a:r>
              <a:rPr lang="ru-RU" sz="1300" dirty="0"/>
              <a:t>Не должно быть зависимостей одних атрибутов от других. Все атрибуты зависят только от первичного ключа			</a:t>
            </a:r>
          </a:p>
          <a:p>
            <a:pPr marL="139700" indent="0">
              <a:buFont typeface="DM Sans"/>
              <a:buNone/>
            </a:pPr>
            <a:r>
              <a:rPr lang="ru-RU" sz="1300" dirty="0"/>
              <a:t>	 			</a:t>
            </a:r>
          </a:p>
          <a:p>
            <a:pPr marL="139700" indent="0">
              <a:buFont typeface="DM Sans"/>
              <a:buNone/>
            </a:pPr>
            <a:endParaRPr lang="ru-RU" sz="1300" dirty="0"/>
          </a:p>
          <a:p>
            <a:pPr marL="139700" indent="0">
              <a:buFont typeface="DM Sans"/>
              <a:buNone/>
            </a:pPr>
            <a:endParaRPr lang="ru-RU" sz="1300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E1202B4-C65D-469F-8DCD-EB07EBB528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3595" y="97295"/>
            <a:ext cx="6084000" cy="539700"/>
          </a:xfrm>
        </p:spPr>
        <p:txBody>
          <a:bodyPr/>
          <a:lstStyle/>
          <a:p>
            <a:r>
              <a:rPr lang="ru-RU" dirty="0"/>
              <a:t>3 НФ</a:t>
            </a:r>
            <a:endParaRPr lang="en-US" dirty="0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22C47D96-552F-4FAE-B794-EA4977D9FDF4}"/>
              </a:ext>
            </a:extLst>
          </p:cNvPr>
          <p:cNvSpPr txBox="1">
            <a:spLocks/>
          </p:cNvSpPr>
          <p:nvPr/>
        </p:nvSpPr>
        <p:spPr>
          <a:xfrm>
            <a:off x="6027140" y="1006030"/>
            <a:ext cx="2634259" cy="409059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●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○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■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●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○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■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●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○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DM Sans"/>
              <a:buChar char="■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139700" indent="0">
              <a:buFont typeface="DM Sans"/>
              <a:buNone/>
            </a:pPr>
            <a:r>
              <a:rPr lang="en-US" sz="1600" b="1" dirty="0"/>
              <a:t>“</a:t>
            </a:r>
            <a:r>
              <a:rPr lang="ru-RU" sz="1600" b="1" dirty="0"/>
              <a:t>ничего кроме ключа</a:t>
            </a:r>
            <a:r>
              <a:rPr lang="en-US" sz="1600" b="1" dirty="0"/>
              <a:t>”</a:t>
            </a:r>
            <a:endParaRPr lang="ru-RU" sz="1600" b="1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A7AC880-51DA-40B6-9AC5-1687ED50813E}"/>
              </a:ext>
            </a:extLst>
          </p:cNvPr>
          <p:cNvSpPr/>
          <p:nvPr/>
        </p:nvSpPr>
        <p:spPr>
          <a:xfrm>
            <a:off x="1043040" y="2216022"/>
            <a:ext cx="2317103" cy="1075431"/>
          </a:xfrm>
          <a:prstGeom prst="rect">
            <a:avLst/>
          </a:prstGeom>
          <a:noFill/>
          <a:ln>
            <a:solidFill>
              <a:srgbClr val="39C2D7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99BB264-4A4C-4FDE-AFCE-1BBFCE4067BA}"/>
              </a:ext>
            </a:extLst>
          </p:cNvPr>
          <p:cNvSpPr/>
          <p:nvPr/>
        </p:nvSpPr>
        <p:spPr>
          <a:xfrm>
            <a:off x="3462070" y="2232385"/>
            <a:ext cx="1224230" cy="1075431"/>
          </a:xfrm>
          <a:prstGeom prst="rect">
            <a:avLst/>
          </a:prstGeom>
          <a:noFill/>
          <a:ln>
            <a:solidFill>
              <a:srgbClr val="39C2D7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2FA1A75-94CB-4301-8E02-84054A1403A1}"/>
              </a:ext>
            </a:extLst>
          </p:cNvPr>
          <p:cNvSpPr/>
          <p:nvPr/>
        </p:nvSpPr>
        <p:spPr>
          <a:xfrm>
            <a:off x="4860671" y="2270902"/>
            <a:ext cx="1751689" cy="1075430"/>
          </a:xfrm>
          <a:prstGeom prst="rect">
            <a:avLst/>
          </a:prstGeom>
          <a:noFill/>
          <a:ln>
            <a:solidFill>
              <a:srgbClr val="7FE7D3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128564E-01C0-43B3-9383-A75070D16818}"/>
              </a:ext>
            </a:extLst>
          </p:cNvPr>
          <p:cNvSpPr/>
          <p:nvPr/>
        </p:nvSpPr>
        <p:spPr>
          <a:xfrm>
            <a:off x="3457402" y="2170235"/>
            <a:ext cx="1399231" cy="1209415"/>
          </a:xfrm>
          <a:prstGeom prst="rect">
            <a:avLst/>
          </a:prstGeom>
          <a:noFill/>
          <a:ln>
            <a:solidFill>
              <a:srgbClr val="7FE7D3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4B05A0F-9576-4F10-A5AE-FDFC4A7315F1}"/>
              </a:ext>
            </a:extLst>
          </p:cNvPr>
          <p:cNvSpPr/>
          <p:nvPr/>
        </p:nvSpPr>
        <p:spPr>
          <a:xfrm>
            <a:off x="277158" y="3564887"/>
            <a:ext cx="3225800" cy="1397078"/>
          </a:xfrm>
          <a:prstGeom prst="rect">
            <a:avLst/>
          </a:prstGeom>
          <a:noFill/>
          <a:ln>
            <a:solidFill>
              <a:srgbClr val="39C2D7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A0007A4-271E-4F69-8101-2B7BC54D4559}"/>
              </a:ext>
            </a:extLst>
          </p:cNvPr>
          <p:cNvSpPr/>
          <p:nvPr/>
        </p:nvSpPr>
        <p:spPr>
          <a:xfrm>
            <a:off x="3771105" y="3503577"/>
            <a:ext cx="4095424" cy="914198"/>
          </a:xfrm>
          <a:prstGeom prst="rect">
            <a:avLst/>
          </a:prstGeom>
          <a:noFill/>
          <a:ln>
            <a:solidFill>
              <a:srgbClr val="7FE7D3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247703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20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8" dur="100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1"/>
          <p:cNvSpPr txBox="1">
            <a:spLocks noGrp="1"/>
          </p:cNvSpPr>
          <p:nvPr>
            <p:ph type="title" idx="6"/>
          </p:nvPr>
        </p:nvSpPr>
        <p:spPr>
          <a:xfrm>
            <a:off x="3377303" y="739713"/>
            <a:ext cx="1192200" cy="79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cxnSp>
        <p:nvCxnSpPr>
          <p:cNvPr id="304" name="Google Shape;304;p31"/>
          <p:cNvCxnSpPr/>
          <p:nvPr/>
        </p:nvCxnSpPr>
        <p:spPr>
          <a:xfrm>
            <a:off x="4572000" y="465900"/>
            <a:ext cx="0" cy="42117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05" name="Google Shape;305;p31"/>
          <p:cNvSpPr txBox="1">
            <a:spLocks noGrp="1"/>
          </p:cNvSpPr>
          <p:nvPr>
            <p:ph type="ctrTitle"/>
          </p:nvPr>
        </p:nvSpPr>
        <p:spPr>
          <a:xfrm>
            <a:off x="572003" y="614888"/>
            <a:ext cx="2729100" cy="45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>
                <a:solidFill>
                  <a:schemeClr val="lt2"/>
                </a:solidFill>
              </a:rPr>
              <a:t>Введение</a:t>
            </a:r>
            <a:endParaRPr b="1" dirty="0">
              <a:solidFill>
                <a:schemeClr val="lt2"/>
              </a:solidFill>
            </a:endParaRPr>
          </a:p>
        </p:txBody>
      </p:sp>
      <p:sp>
        <p:nvSpPr>
          <p:cNvPr id="306" name="Google Shape;306;p31"/>
          <p:cNvSpPr txBox="1">
            <a:spLocks noGrp="1"/>
          </p:cNvSpPr>
          <p:nvPr>
            <p:ph type="subTitle" idx="1"/>
          </p:nvPr>
        </p:nvSpPr>
        <p:spPr>
          <a:xfrm>
            <a:off x="572003" y="1013113"/>
            <a:ext cx="2729100" cy="6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solidFill>
                  <a:schemeClr val="lt2"/>
                </a:solidFill>
              </a:rPr>
              <a:t>Для чего мы с вами здесь сегодня собрались</a:t>
            </a:r>
            <a:endParaRPr dirty="0">
              <a:solidFill>
                <a:schemeClr val="lt2"/>
              </a:solidFill>
            </a:endParaRPr>
          </a:p>
        </p:txBody>
      </p:sp>
      <p:sp>
        <p:nvSpPr>
          <p:cNvPr id="307" name="Google Shape;307;p31"/>
          <p:cNvSpPr txBox="1">
            <a:spLocks noGrp="1"/>
          </p:cNvSpPr>
          <p:nvPr>
            <p:ph type="ctrTitle" idx="2"/>
          </p:nvPr>
        </p:nvSpPr>
        <p:spPr>
          <a:xfrm>
            <a:off x="572003" y="2055075"/>
            <a:ext cx="2729100" cy="45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>
                <a:solidFill>
                  <a:schemeClr val="lt2"/>
                </a:solidFill>
              </a:rPr>
              <a:t>Основные понятия</a:t>
            </a:r>
            <a:endParaRPr b="1" dirty="0">
              <a:solidFill>
                <a:schemeClr val="lt2"/>
              </a:solidFill>
            </a:endParaRPr>
          </a:p>
        </p:txBody>
      </p:sp>
      <p:sp>
        <p:nvSpPr>
          <p:cNvPr id="308" name="Google Shape;308;p31"/>
          <p:cNvSpPr txBox="1">
            <a:spLocks noGrp="1"/>
          </p:cNvSpPr>
          <p:nvPr>
            <p:ph type="subTitle" idx="3"/>
          </p:nvPr>
        </p:nvSpPr>
        <p:spPr>
          <a:xfrm>
            <a:off x="572003" y="2453300"/>
            <a:ext cx="2729100" cy="6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dirty="0">
                <a:solidFill>
                  <a:schemeClr val="lt2"/>
                </a:solidFill>
              </a:rPr>
              <a:t>БД, СУБД, Таблица, Ключи, Связи </a:t>
            </a:r>
            <a:endParaRPr dirty="0">
              <a:solidFill>
                <a:schemeClr val="lt2"/>
              </a:solidFill>
            </a:endParaRPr>
          </a:p>
        </p:txBody>
      </p:sp>
      <p:sp>
        <p:nvSpPr>
          <p:cNvPr id="309" name="Google Shape;309;p31"/>
          <p:cNvSpPr txBox="1">
            <a:spLocks noGrp="1"/>
          </p:cNvSpPr>
          <p:nvPr>
            <p:ph type="ctrTitle" idx="4"/>
          </p:nvPr>
        </p:nvSpPr>
        <p:spPr>
          <a:xfrm>
            <a:off x="572003" y="3495275"/>
            <a:ext cx="2729100" cy="45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>
                <a:solidFill>
                  <a:schemeClr val="lt2"/>
                </a:solidFill>
              </a:rPr>
              <a:t>Нормальные формы</a:t>
            </a:r>
          </a:p>
        </p:txBody>
      </p:sp>
      <p:sp>
        <p:nvSpPr>
          <p:cNvPr id="310" name="Google Shape;310;p31"/>
          <p:cNvSpPr txBox="1">
            <a:spLocks noGrp="1"/>
          </p:cNvSpPr>
          <p:nvPr>
            <p:ph type="subTitle" idx="5"/>
          </p:nvPr>
        </p:nvSpPr>
        <p:spPr>
          <a:xfrm>
            <a:off x="572003" y="3893500"/>
            <a:ext cx="2729100" cy="6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dirty="0">
                <a:solidFill>
                  <a:schemeClr val="lt2"/>
                </a:solidFill>
              </a:rPr>
              <a:t>1НФ, 2НФ, 3НФ</a:t>
            </a:r>
          </a:p>
        </p:txBody>
      </p:sp>
      <p:sp>
        <p:nvSpPr>
          <p:cNvPr id="311" name="Google Shape;311;p31"/>
          <p:cNvSpPr txBox="1">
            <a:spLocks noGrp="1"/>
          </p:cNvSpPr>
          <p:nvPr>
            <p:ph type="title" idx="7"/>
          </p:nvPr>
        </p:nvSpPr>
        <p:spPr>
          <a:xfrm>
            <a:off x="3377303" y="2176650"/>
            <a:ext cx="1192200" cy="79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312" name="Google Shape;312;p31"/>
          <p:cNvSpPr txBox="1">
            <a:spLocks noGrp="1"/>
          </p:cNvSpPr>
          <p:nvPr>
            <p:ph type="title" idx="8"/>
          </p:nvPr>
        </p:nvSpPr>
        <p:spPr>
          <a:xfrm>
            <a:off x="3377303" y="3613600"/>
            <a:ext cx="1192200" cy="79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313" name="Google Shape;313;p31"/>
          <p:cNvSpPr txBox="1">
            <a:spLocks noGrp="1"/>
          </p:cNvSpPr>
          <p:nvPr>
            <p:ph type="title" idx="9"/>
          </p:nvPr>
        </p:nvSpPr>
        <p:spPr>
          <a:xfrm>
            <a:off x="4574503" y="739713"/>
            <a:ext cx="1192200" cy="79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314" name="Google Shape;314;p31"/>
          <p:cNvSpPr txBox="1">
            <a:spLocks noGrp="1"/>
          </p:cNvSpPr>
          <p:nvPr>
            <p:ph type="title" idx="13"/>
          </p:nvPr>
        </p:nvSpPr>
        <p:spPr>
          <a:xfrm>
            <a:off x="4574503" y="2176650"/>
            <a:ext cx="1192200" cy="79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315" name="Google Shape;315;p31"/>
          <p:cNvSpPr txBox="1">
            <a:spLocks noGrp="1"/>
          </p:cNvSpPr>
          <p:nvPr>
            <p:ph type="title" idx="14"/>
          </p:nvPr>
        </p:nvSpPr>
        <p:spPr>
          <a:xfrm>
            <a:off x="4574503" y="3613600"/>
            <a:ext cx="1192200" cy="79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316" name="Google Shape;316;p31"/>
          <p:cNvSpPr txBox="1">
            <a:spLocks noGrp="1"/>
          </p:cNvSpPr>
          <p:nvPr>
            <p:ph type="ctrTitle" idx="15"/>
          </p:nvPr>
        </p:nvSpPr>
        <p:spPr>
          <a:xfrm>
            <a:off x="5842903" y="614888"/>
            <a:ext cx="2729100" cy="45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>
                <a:solidFill>
                  <a:schemeClr val="lt2"/>
                </a:solidFill>
              </a:rPr>
              <a:t>Моделирование БД</a:t>
            </a:r>
            <a:endParaRPr b="1" dirty="0">
              <a:solidFill>
                <a:schemeClr val="lt2"/>
              </a:solidFill>
            </a:endParaRPr>
          </a:p>
        </p:txBody>
      </p:sp>
      <p:sp>
        <p:nvSpPr>
          <p:cNvPr id="318" name="Google Shape;318;p31"/>
          <p:cNvSpPr txBox="1">
            <a:spLocks noGrp="1"/>
          </p:cNvSpPr>
          <p:nvPr>
            <p:ph type="ctrTitle" idx="17"/>
          </p:nvPr>
        </p:nvSpPr>
        <p:spPr>
          <a:xfrm>
            <a:off x="5842903" y="2055075"/>
            <a:ext cx="2963000" cy="45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>
                <a:solidFill>
                  <a:schemeClr val="lt2"/>
                </a:solidFill>
              </a:rPr>
              <a:t>Домашнее задание</a:t>
            </a:r>
            <a:endParaRPr b="1" dirty="0">
              <a:solidFill>
                <a:schemeClr val="lt2"/>
              </a:solidFill>
            </a:endParaRPr>
          </a:p>
        </p:txBody>
      </p:sp>
      <p:sp>
        <p:nvSpPr>
          <p:cNvPr id="320" name="Google Shape;320;p31"/>
          <p:cNvSpPr txBox="1">
            <a:spLocks noGrp="1"/>
          </p:cNvSpPr>
          <p:nvPr>
            <p:ph type="ctrTitle" idx="19"/>
          </p:nvPr>
        </p:nvSpPr>
        <p:spPr>
          <a:xfrm>
            <a:off x="5842903" y="3495275"/>
            <a:ext cx="2729100" cy="45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>
                <a:solidFill>
                  <a:schemeClr val="lt2"/>
                </a:solidFill>
              </a:rPr>
              <a:t>Вопросы</a:t>
            </a:r>
            <a:endParaRPr b="1" dirty="0">
              <a:solidFill>
                <a:schemeClr val="lt2"/>
              </a:solidFill>
            </a:endParaRPr>
          </a:p>
        </p:txBody>
      </p:sp>
      <p:sp>
        <p:nvSpPr>
          <p:cNvPr id="321" name="Google Shape;321;p31"/>
          <p:cNvSpPr txBox="1">
            <a:spLocks noGrp="1"/>
          </p:cNvSpPr>
          <p:nvPr>
            <p:ph type="subTitle" idx="20"/>
          </p:nvPr>
        </p:nvSpPr>
        <p:spPr>
          <a:xfrm>
            <a:off x="5842903" y="3893500"/>
            <a:ext cx="2729100" cy="6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dirty="0">
                <a:solidFill>
                  <a:schemeClr val="lt2"/>
                </a:solidFill>
              </a:rPr>
              <a:t>Ответим на вопросы</a:t>
            </a:r>
            <a:endParaRPr dirty="0">
              <a:solidFill>
                <a:schemeClr val="lt2"/>
              </a:solidFill>
            </a:endParaRPr>
          </a:p>
        </p:txBody>
      </p:sp>
      <p:cxnSp>
        <p:nvCxnSpPr>
          <p:cNvPr id="322" name="Google Shape;322;p31"/>
          <p:cNvCxnSpPr/>
          <p:nvPr/>
        </p:nvCxnSpPr>
        <p:spPr>
          <a:xfrm>
            <a:off x="902250" y="1857200"/>
            <a:ext cx="73395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323" name="Google Shape;323;p31"/>
          <p:cNvCxnSpPr/>
          <p:nvPr/>
        </p:nvCxnSpPr>
        <p:spPr>
          <a:xfrm>
            <a:off x="902250" y="3295675"/>
            <a:ext cx="73395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5" name="Google Shape;321;p31">
            <a:extLst>
              <a:ext uri="{FF2B5EF4-FFF2-40B4-BE49-F238E27FC236}">
                <a16:creationId xmlns:a16="http://schemas.microsoft.com/office/drawing/2014/main" id="{C10660E9-D56A-4914-89DE-CA44C006BB9A}"/>
              </a:ext>
            </a:extLst>
          </p:cNvPr>
          <p:cNvSpPr txBox="1">
            <a:spLocks/>
          </p:cNvSpPr>
          <p:nvPr/>
        </p:nvSpPr>
        <p:spPr>
          <a:xfrm>
            <a:off x="5919103" y="1053439"/>
            <a:ext cx="2729100" cy="6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Font typeface="DM Sans"/>
              <a:buNone/>
              <a:defRPr sz="1400" b="0" i="0" u="none" strike="noStrike" cap="none">
                <a:solidFill>
                  <a:srgbClr val="1F1C5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Font typeface="DM Sans"/>
              <a:buNone/>
              <a:defRPr sz="1400" b="0" i="0" u="none" strike="noStrike" cap="none">
                <a:solidFill>
                  <a:srgbClr val="1F1C5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Font typeface="DM Sans"/>
              <a:buNone/>
              <a:defRPr sz="1400" b="0" i="0" u="none" strike="noStrike" cap="none">
                <a:solidFill>
                  <a:srgbClr val="1F1C5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Font typeface="DM Sans"/>
              <a:buNone/>
              <a:defRPr sz="1400" b="0" i="0" u="none" strike="noStrike" cap="none">
                <a:solidFill>
                  <a:srgbClr val="1F1C5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Font typeface="DM Sans"/>
              <a:buNone/>
              <a:defRPr sz="1400" b="0" i="0" u="none" strike="noStrike" cap="none">
                <a:solidFill>
                  <a:srgbClr val="1F1C5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Font typeface="DM Sans"/>
              <a:buNone/>
              <a:defRPr sz="1400" b="0" i="0" u="none" strike="noStrike" cap="none">
                <a:solidFill>
                  <a:srgbClr val="1F1C5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Font typeface="DM Sans"/>
              <a:buNone/>
              <a:defRPr sz="1400" b="0" i="0" u="none" strike="noStrike" cap="none">
                <a:solidFill>
                  <a:srgbClr val="1F1C5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Font typeface="DM Sans"/>
              <a:buNone/>
              <a:defRPr sz="1400" b="0" i="0" u="none" strike="noStrike" cap="none">
                <a:solidFill>
                  <a:srgbClr val="1F1C5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Font typeface="DM Sans"/>
              <a:buNone/>
              <a:defRPr sz="1400" b="0" i="0" u="none" strike="noStrike" cap="none">
                <a:solidFill>
                  <a:srgbClr val="1F1C5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ru-RU" dirty="0">
                <a:solidFill>
                  <a:schemeClr val="lt2"/>
                </a:solidFill>
              </a:rPr>
              <a:t>Концептуальный, Логический и Физический уровни</a:t>
            </a:r>
          </a:p>
        </p:txBody>
      </p:sp>
      <p:sp>
        <p:nvSpPr>
          <p:cNvPr id="29" name="Google Shape;321;p31">
            <a:extLst>
              <a:ext uri="{FF2B5EF4-FFF2-40B4-BE49-F238E27FC236}">
                <a16:creationId xmlns:a16="http://schemas.microsoft.com/office/drawing/2014/main" id="{C11353BB-9F12-4996-9433-8AE8B31BBD6F}"/>
              </a:ext>
            </a:extLst>
          </p:cNvPr>
          <p:cNvSpPr txBox="1">
            <a:spLocks/>
          </p:cNvSpPr>
          <p:nvPr/>
        </p:nvSpPr>
        <p:spPr>
          <a:xfrm>
            <a:off x="5840400" y="2511462"/>
            <a:ext cx="2729100" cy="6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Font typeface="DM Sans"/>
              <a:buNone/>
              <a:defRPr sz="1400" b="0" i="0" u="none" strike="noStrike" cap="none">
                <a:solidFill>
                  <a:srgbClr val="1F1C5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Font typeface="DM Sans"/>
              <a:buNone/>
              <a:defRPr sz="1400" b="0" i="0" u="none" strike="noStrike" cap="none">
                <a:solidFill>
                  <a:srgbClr val="1F1C5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Font typeface="DM Sans"/>
              <a:buNone/>
              <a:defRPr sz="1400" b="0" i="0" u="none" strike="noStrike" cap="none">
                <a:solidFill>
                  <a:srgbClr val="1F1C5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Font typeface="DM Sans"/>
              <a:buNone/>
              <a:defRPr sz="1400" b="0" i="0" u="none" strike="noStrike" cap="none">
                <a:solidFill>
                  <a:srgbClr val="1F1C5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Font typeface="DM Sans"/>
              <a:buNone/>
              <a:defRPr sz="1400" b="0" i="0" u="none" strike="noStrike" cap="none">
                <a:solidFill>
                  <a:srgbClr val="1F1C5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Font typeface="DM Sans"/>
              <a:buNone/>
              <a:defRPr sz="1400" b="0" i="0" u="none" strike="noStrike" cap="none">
                <a:solidFill>
                  <a:srgbClr val="1F1C5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Font typeface="DM Sans"/>
              <a:buNone/>
              <a:defRPr sz="1400" b="0" i="0" u="none" strike="noStrike" cap="none">
                <a:solidFill>
                  <a:srgbClr val="1F1C5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Font typeface="DM Sans"/>
              <a:buNone/>
              <a:defRPr sz="1400" b="0" i="0" u="none" strike="noStrike" cap="none">
                <a:solidFill>
                  <a:srgbClr val="1F1C5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Font typeface="DM Sans"/>
              <a:buNone/>
              <a:defRPr sz="1400" b="0" i="0" u="none" strike="noStrike" cap="none">
                <a:solidFill>
                  <a:srgbClr val="1F1C5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ru-RU" dirty="0">
                <a:solidFill>
                  <a:schemeClr val="lt2"/>
                </a:solidFill>
              </a:rPr>
              <a:t>Пройдемся по домашнему заданию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702;p36">
            <a:extLst>
              <a:ext uri="{FF2B5EF4-FFF2-40B4-BE49-F238E27FC236}">
                <a16:creationId xmlns:a16="http://schemas.microsoft.com/office/drawing/2014/main" id="{D444A3EF-70C4-46DF-83C9-3378714C2899}"/>
              </a:ext>
            </a:extLst>
          </p:cNvPr>
          <p:cNvSpPr/>
          <p:nvPr/>
        </p:nvSpPr>
        <p:spPr>
          <a:xfrm rot="784054">
            <a:off x="-728886" y="-365019"/>
            <a:ext cx="2113094" cy="1406387"/>
          </a:xfrm>
          <a:custGeom>
            <a:avLst/>
            <a:gdLst/>
            <a:ahLst/>
            <a:cxnLst/>
            <a:rect l="l" t="t" r="r" b="b"/>
            <a:pathLst>
              <a:path w="292571" h="194723" extrusionOk="0">
                <a:moveTo>
                  <a:pt x="178359" y="0"/>
                </a:moveTo>
                <a:cubicBezTo>
                  <a:pt x="174116" y="0"/>
                  <a:pt x="169958" y="294"/>
                  <a:pt x="165939" y="901"/>
                </a:cubicBezTo>
                <a:cubicBezTo>
                  <a:pt x="133691" y="5774"/>
                  <a:pt x="118193" y="35197"/>
                  <a:pt x="89114" y="45412"/>
                </a:cubicBezTo>
                <a:cubicBezTo>
                  <a:pt x="62365" y="54805"/>
                  <a:pt x="38285" y="62059"/>
                  <a:pt x="25670" y="86840"/>
                </a:cubicBezTo>
                <a:cubicBezTo>
                  <a:pt x="1" y="137261"/>
                  <a:pt x="59634" y="192214"/>
                  <a:pt x="114067" y="192214"/>
                </a:cubicBezTo>
                <a:cubicBezTo>
                  <a:pt x="116153" y="192214"/>
                  <a:pt x="118231" y="192133"/>
                  <a:pt x="120296" y="191968"/>
                </a:cubicBezTo>
                <a:cubicBezTo>
                  <a:pt x="134665" y="190820"/>
                  <a:pt x="147792" y="186110"/>
                  <a:pt x="161950" y="186110"/>
                </a:cubicBezTo>
                <a:cubicBezTo>
                  <a:pt x="165195" y="186110"/>
                  <a:pt x="168494" y="186358"/>
                  <a:pt x="171874" y="186952"/>
                </a:cubicBezTo>
                <a:cubicBezTo>
                  <a:pt x="193489" y="190752"/>
                  <a:pt x="206629" y="194722"/>
                  <a:pt x="220391" y="194722"/>
                </a:cubicBezTo>
                <a:cubicBezTo>
                  <a:pt x="230045" y="194722"/>
                  <a:pt x="240005" y="192768"/>
                  <a:pt x="253411" y="187431"/>
                </a:cubicBezTo>
                <a:cubicBezTo>
                  <a:pt x="285442" y="174673"/>
                  <a:pt x="292570" y="137952"/>
                  <a:pt x="288207" y="103186"/>
                </a:cubicBezTo>
                <a:cubicBezTo>
                  <a:pt x="285712" y="83335"/>
                  <a:pt x="279472" y="64114"/>
                  <a:pt x="271978" y="50359"/>
                </a:cubicBezTo>
                <a:cubicBezTo>
                  <a:pt x="255881" y="20810"/>
                  <a:pt x="214081" y="0"/>
                  <a:pt x="178359" y="0"/>
                </a:cubicBezTo>
                <a:close/>
              </a:path>
            </a:pathLst>
          </a:custGeom>
          <a:gradFill>
            <a:gsLst>
              <a:gs pos="0">
                <a:srgbClr val="8BE3FF"/>
              </a:gs>
              <a:gs pos="100000">
                <a:srgbClr val="ACFFD9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F789981-6AE7-448D-A150-B3B4DC0C39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0539826"/>
              </p:ext>
            </p:extLst>
          </p:nvPr>
        </p:nvGraphicFramePr>
        <p:xfrm>
          <a:off x="1232955" y="823587"/>
          <a:ext cx="6187440" cy="995944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804896">
                  <a:extLst>
                    <a:ext uri="{9D8B030D-6E8A-4147-A177-3AD203B41FA5}">
                      <a16:colId xmlns:a16="http://schemas.microsoft.com/office/drawing/2014/main" val="575202148"/>
                    </a:ext>
                  </a:extLst>
                </a:gridCol>
                <a:gridCol w="2308700">
                  <a:extLst>
                    <a:ext uri="{9D8B030D-6E8A-4147-A177-3AD203B41FA5}">
                      <a16:colId xmlns:a16="http://schemas.microsoft.com/office/drawing/2014/main" val="3515931576"/>
                    </a:ext>
                  </a:extLst>
                </a:gridCol>
                <a:gridCol w="1414118">
                  <a:extLst>
                    <a:ext uri="{9D8B030D-6E8A-4147-A177-3AD203B41FA5}">
                      <a16:colId xmlns:a16="http://schemas.microsoft.com/office/drawing/2014/main" val="1419789021"/>
                    </a:ext>
                  </a:extLst>
                </a:gridCol>
                <a:gridCol w="1659726">
                  <a:extLst>
                    <a:ext uri="{9D8B030D-6E8A-4147-A177-3AD203B41FA5}">
                      <a16:colId xmlns:a16="http://schemas.microsoft.com/office/drawing/2014/main" val="3817478285"/>
                    </a:ext>
                  </a:extLst>
                </a:gridCol>
              </a:tblGrid>
              <a:tr h="233537">
                <a:tc>
                  <a:txBody>
                    <a:bodyPr/>
                    <a:lstStyle/>
                    <a:p>
                      <a:r>
                        <a:rPr lang="ru-RU" sz="1100" b="1" u="sng" dirty="0">
                          <a:solidFill>
                            <a:schemeClr val="tx1"/>
                          </a:solidFill>
                        </a:rPr>
                        <a:t>Автор </a:t>
                      </a:r>
                      <a:r>
                        <a:rPr lang="en-US" sz="1100" b="1" u="sng" dirty="0">
                          <a:solidFill>
                            <a:schemeClr val="tx1"/>
                          </a:solidFill>
                        </a:rPr>
                        <a:t>ID</a:t>
                      </a:r>
                    </a:p>
                  </a:txBody>
                  <a:tcPr marL="69094" marR="69094" marT="34547" marB="34547"/>
                </a:tc>
                <a:tc>
                  <a:txBody>
                    <a:bodyPr/>
                    <a:lstStyle/>
                    <a:p>
                      <a:r>
                        <a:rPr lang="ru-RU" sz="1100" b="1" dirty="0">
                          <a:solidFill>
                            <a:schemeClr val="tx1"/>
                          </a:solidFill>
                        </a:rPr>
                        <a:t>Книга</a:t>
                      </a:r>
                      <a:endParaRPr 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marL="69094" marR="69094" marT="34547" marB="34547"/>
                </a:tc>
                <a:tc>
                  <a:txBody>
                    <a:bodyPr/>
                    <a:lstStyle/>
                    <a:p>
                      <a:r>
                        <a:rPr lang="ru-RU" sz="1100" b="1" dirty="0">
                          <a:solidFill>
                            <a:schemeClr val="tx1"/>
                          </a:solidFill>
                        </a:rPr>
                        <a:t>Автор</a:t>
                      </a:r>
                      <a:endParaRPr 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marL="69094" marR="69094" marT="34547" marB="34547"/>
                </a:tc>
                <a:tc>
                  <a:txBody>
                    <a:bodyPr/>
                    <a:lstStyle/>
                    <a:p>
                      <a:r>
                        <a:rPr lang="ru-RU" sz="1100" b="1" dirty="0">
                          <a:solidFill>
                            <a:schemeClr val="tx1"/>
                          </a:solidFill>
                        </a:rPr>
                        <a:t>Национальность</a:t>
                      </a:r>
                      <a:endParaRPr 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marL="69094" marR="69094" marT="34547" marB="34547"/>
                </a:tc>
                <a:extLst>
                  <a:ext uri="{0D108BD9-81ED-4DB2-BD59-A6C34878D82A}">
                    <a16:rowId xmlns:a16="http://schemas.microsoft.com/office/drawing/2014/main" val="1281617871"/>
                  </a:ext>
                </a:extLst>
              </a:tr>
              <a:tr h="285742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auth_001</a:t>
                      </a:r>
                    </a:p>
                  </a:txBody>
                  <a:tcPr marL="69094" marR="69094" marT="34547" marB="34547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100" b="0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Долг. Первые 5000 лет истории</a:t>
                      </a:r>
                      <a:endParaRPr lang="ru-RU" sz="1100" b="0" i="0" u="none" strike="noStrike" cap="none" dirty="0">
                        <a:solidFill>
                          <a:schemeClr val="tx1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9094" marR="69094" marT="34547" marB="34547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100" b="0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Гребер Дэвид</a:t>
                      </a:r>
                      <a:endParaRPr lang="ru-RU" sz="1100" b="0" i="0" u="none" strike="noStrike" cap="none" dirty="0">
                        <a:solidFill>
                          <a:schemeClr val="tx1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9094" marR="69094" marT="34547" marB="34547"/>
                </a:tc>
                <a:tc>
                  <a:txBody>
                    <a:bodyPr/>
                    <a:lstStyle/>
                    <a:p>
                      <a:r>
                        <a:rPr lang="ru-RU" sz="1100" dirty="0">
                          <a:solidFill>
                            <a:schemeClr val="tx1"/>
                          </a:solidFill>
                        </a:rPr>
                        <a:t>США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69094" marR="69094" marT="34547" marB="34547"/>
                </a:tc>
                <a:extLst>
                  <a:ext uri="{0D108BD9-81ED-4DB2-BD59-A6C34878D82A}">
                    <a16:rowId xmlns:a16="http://schemas.microsoft.com/office/drawing/2014/main" val="4231204614"/>
                  </a:ext>
                </a:extLst>
              </a:tr>
              <a:tr h="23353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auth_00</a:t>
                      </a:r>
                      <a:r>
                        <a:rPr lang="ru-RU" sz="11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69094" marR="69094" marT="34547" marB="34547"/>
                </a:tc>
                <a:tc>
                  <a:txBody>
                    <a:bodyPr/>
                    <a:lstStyle/>
                    <a:p>
                      <a:r>
                        <a:rPr lang="ru-RU" sz="1100" b="0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Бредовая работа</a:t>
                      </a:r>
                      <a:endParaRPr 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69094" marR="69094" marT="34547" marB="34547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100" b="0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Гребер Дэвид</a:t>
                      </a:r>
                      <a:endParaRPr lang="ru-RU" sz="1100" b="0" i="0" u="none" strike="noStrike" cap="none" dirty="0">
                        <a:solidFill>
                          <a:schemeClr val="tx1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9094" marR="69094" marT="34547" marB="34547"/>
                </a:tc>
                <a:tc>
                  <a:txBody>
                    <a:bodyPr/>
                    <a:lstStyle/>
                    <a:p>
                      <a:r>
                        <a:rPr lang="ru-RU" sz="1100" dirty="0">
                          <a:solidFill>
                            <a:schemeClr val="tx1"/>
                          </a:solidFill>
                        </a:rPr>
                        <a:t>США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69094" marR="69094" marT="34547" marB="34547"/>
                </a:tc>
                <a:extLst>
                  <a:ext uri="{0D108BD9-81ED-4DB2-BD59-A6C34878D82A}">
                    <a16:rowId xmlns:a16="http://schemas.microsoft.com/office/drawing/2014/main" val="1550789910"/>
                  </a:ext>
                </a:extLst>
              </a:tr>
              <a:tr h="23353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auth_00</a:t>
                      </a:r>
                      <a:r>
                        <a:rPr lang="ru-RU" sz="11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69094" marR="69094" marT="34547" marB="34547"/>
                </a:tc>
                <a:tc>
                  <a:txBody>
                    <a:bodyPr/>
                    <a:lstStyle/>
                    <a:p>
                      <a:r>
                        <a:rPr lang="ru-RU" sz="1100" dirty="0">
                          <a:solidFill>
                            <a:schemeClr val="tx1"/>
                          </a:solidFill>
                        </a:rPr>
                        <a:t>Благие знамения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69094" marR="69094" marT="34547" marB="34547"/>
                </a:tc>
                <a:tc>
                  <a:txBody>
                    <a:bodyPr/>
                    <a:lstStyle/>
                    <a:p>
                      <a:r>
                        <a:rPr lang="ru-RU" sz="1100" dirty="0">
                          <a:solidFill>
                            <a:schemeClr val="tx1"/>
                          </a:solidFill>
                        </a:rPr>
                        <a:t>Терри Пратчетт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69094" marR="69094" marT="34547" marB="34547"/>
                </a:tc>
                <a:tc>
                  <a:txBody>
                    <a:bodyPr/>
                    <a:lstStyle/>
                    <a:p>
                      <a:r>
                        <a:rPr lang="ru-RU" sz="1100" dirty="0">
                          <a:solidFill>
                            <a:schemeClr val="tx1"/>
                          </a:solidFill>
                        </a:rPr>
                        <a:t>Великобритания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69094" marR="69094" marT="34547" marB="34547"/>
                </a:tc>
                <a:extLst>
                  <a:ext uri="{0D108BD9-81ED-4DB2-BD59-A6C34878D82A}">
                    <a16:rowId xmlns:a16="http://schemas.microsoft.com/office/drawing/2014/main" val="2011303367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8DAFDA9C-5F89-4C44-91A5-EC92331FC0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5554739"/>
              </p:ext>
            </p:extLst>
          </p:nvPr>
        </p:nvGraphicFramePr>
        <p:xfrm>
          <a:off x="4572000" y="2286946"/>
          <a:ext cx="3850470" cy="729045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1283490">
                  <a:extLst>
                    <a:ext uri="{9D8B030D-6E8A-4147-A177-3AD203B41FA5}">
                      <a16:colId xmlns:a16="http://schemas.microsoft.com/office/drawing/2014/main" val="3154212143"/>
                    </a:ext>
                  </a:extLst>
                </a:gridCol>
                <a:gridCol w="1283490">
                  <a:extLst>
                    <a:ext uri="{9D8B030D-6E8A-4147-A177-3AD203B41FA5}">
                      <a16:colId xmlns:a16="http://schemas.microsoft.com/office/drawing/2014/main" val="3683753329"/>
                    </a:ext>
                  </a:extLst>
                </a:gridCol>
                <a:gridCol w="1283490">
                  <a:extLst>
                    <a:ext uri="{9D8B030D-6E8A-4147-A177-3AD203B41FA5}">
                      <a16:colId xmlns:a16="http://schemas.microsoft.com/office/drawing/2014/main" val="705378290"/>
                    </a:ext>
                  </a:extLst>
                </a:gridCol>
              </a:tblGrid>
              <a:tr h="292739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100" b="1" u="sng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Автор </a:t>
                      </a:r>
                      <a:r>
                        <a:rPr lang="en-US" sz="1100" b="1" u="sng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ID</a:t>
                      </a:r>
                    </a:p>
                  </a:txBody>
                  <a:tcPr marL="7523" marR="7523" marT="752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100" b="1" i="0" u="none" strike="noStrike" cap="non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Автор</a:t>
                      </a:r>
                      <a:endParaRPr lang="en-US" sz="1100" b="1" u="sng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7523" marR="7523" marT="752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100" b="1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Национальность</a:t>
                      </a:r>
                      <a:endParaRPr lang="en-US" sz="1100" b="1" u="sng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7523" marR="7523" marT="752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5447570"/>
                  </a:ext>
                </a:extLst>
              </a:tr>
              <a:tr h="218153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lt"/>
                        </a:rPr>
                        <a:t>auth_001</a:t>
                      </a:r>
                    </a:p>
                  </a:txBody>
                  <a:tcPr marL="7523" marR="7523" marT="752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100" b="0" u="none" strike="noStrike" cap="non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sym typeface="Arial"/>
                        </a:rPr>
                        <a:t>Гребер Дэвид</a:t>
                      </a:r>
                      <a:endParaRPr lang="ru-RU" sz="1100" b="0" i="0" u="none" strike="noStrike" cap="non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+mn-lt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523" marR="7523" marT="752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11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США</a:t>
                      </a:r>
                      <a:endParaRPr lang="ru-RU" sz="11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7523" marR="7523" marT="752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2948940"/>
                  </a:ext>
                </a:extLst>
              </a:tr>
              <a:tr h="218153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lt"/>
                        </a:rPr>
                        <a:t>auth_00</a:t>
                      </a:r>
                      <a:r>
                        <a:rPr lang="ru-RU" sz="11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lt"/>
                        </a:rPr>
                        <a:t>2</a:t>
                      </a:r>
                      <a:endParaRPr lang="en-US" sz="1100" dirty="0">
                        <a:solidFill>
                          <a:schemeClr val="bg1">
                            <a:lumMod val="65000"/>
                          </a:schemeClr>
                        </a:solidFill>
                        <a:latin typeface="+mn-lt"/>
                      </a:endParaRPr>
                    </a:p>
                  </a:txBody>
                  <a:tcPr marL="7523" marR="7523" marT="752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1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Терри Пратчетт</a:t>
                      </a:r>
                      <a:endParaRPr lang="en-US" sz="11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7523" marR="7523" marT="752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11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Великобритания</a:t>
                      </a:r>
                      <a:endParaRPr lang="ru-RU" sz="11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7523" marR="7523" marT="752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3115082"/>
                  </a:ext>
                </a:extLst>
              </a:tr>
            </a:tbl>
          </a:graphicData>
        </a:graphic>
      </p:graphicFrame>
      <p:sp>
        <p:nvSpPr>
          <p:cNvPr id="10" name="Title 1">
            <a:extLst>
              <a:ext uri="{FF2B5EF4-FFF2-40B4-BE49-F238E27FC236}">
                <a16:creationId xmlns:a16="http://schemas.microsoft.com/office/drawing/2014/main" id="{5E1202B4-C65D-469F-8DCD-EB07EBB528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3595" y="97295"/>
            <a:ext cx="6084000" cy="539700"/>
          </a:xfrm>
        </p:spPr>
        <p:txBody>
          <a:bodyPr/>
          <a:lstStyle/>
          <a:p>
            <a:r>
              <a:rPr lang="ru-RU" dirty="0"/>
              <a:t>3 НФ</a:t>
            </a:r>
            <a:endParaRPr lang="en-US" dirty="0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22C47D96-552F-4FAE-B794-EA4977D9FDF4}"/>
              </a:ext>
            </a:extLst>
          </p:cNvPr>
          <p:cNvSpPr txBox="1">
            <a:spLocks/>
          </p:cNvSpPr>
          <p:nvPr/>
        </p:nvSpPr>
        <p:spPr>
          <a:xfrm>
            <a:off x="5621552" y="90848"/>
            <a:ext cx="2715625" cy="409059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●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○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■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●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○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■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●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○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DM Sans"/>
              <a:buChar char="■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139700" indent="0">
              <a:buFont typeface="DM Sans"/>
              <a:buNone/>
            </a:pPr>
            <a:r>
              <a:rPr lang="en-US" sz="1600" b="1" dirty="0"/>
              <a:t>“</a:t>
            </a:r>
            <a:r>
              <a:rPr lang="ru-RU" sz="1600" b="1" dirty="0"/>
              <a:t>ничего кроме ключа</a:t>
            </a:r>
            <a:r>
              <a:rPr lang="en-US" sz="1600" b="1" dirty="0"/>
              <a:t>”</a:t>
            </a:r>
            <a:endParaRPr lang="ru-RU" sz="1600" b="1" dirty="0"/>
          </a:p>
        </p:txBody>
      </p:sp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221D6026-8A85-4BA0-B254-443CD27BFA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9223782"/>
              </p:ext>
            </p:extLst>
          </p:nvPr>
        </p:nvGraphicFramePr>
        <p:xfrm>
          <a:off x="4554191" y="3344547"/>
          <a:ext cx="4372095" cy="729045"/>
        </p:xfrm>
        <a:graphic>
          <a:graphicData uri="http://schemas.openxmlformats.org/drawingml/2006/table">
            <a:tbl>
              <a:tblPr>
                <a:tableStyleId>{16D9F66E-5EB9-4882-86FB-DCBF35E3C3E4}</a:tableStyleId>
              </a:tblPr>
              <a:tblGrid>
                <a:gridCol w="1457365">
                  <a:extLst>
                    <a:ext uri="{9D8B030D-6E8A-4147-A177-3AD203B41FA5}">
                      <a16:colId xmlns:a16="http://schemas.microsoft.com/office/drawing/2014/main" val="3154212143"/>
                    </a:ext>
                  </a:extLst>
                </a:gridCol>
                <a:gridCol w="1209301">
                  <a:extLst>
                    <a:ext uri="{9D8B030D-6E8A-4147-A177-3AD203B41FA5}">
                      <a16:colId xmlns:a16="http://schemas.microsoft.com/office/drawing/2014/main" val="3683753329"/>
                    </a:ext>
                  </a:extLst>
                </a:gridCol>
                <a:gridCol w="1705429">
                  <a:extLst>
                    <a:ext uri="{9D8B030D-6E8A-4147-A177-3AD203B41FA5}">
                      <a16:colId xmlns:a16="http://schemas.microsoft.com/office/drawing/2014/main" val="705378290"/>
                    </a:ext>
                  </a:extLst>
                </a:gridCol>
              </a:tblGrid>
              <a:tr h="292739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100" b="1" u="sng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Автор </a:t>
                      </a:r>
                      <a:r>
                        <a:rPr lang="en-US" sz="1100" b="1" u="sng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ID (pk)</a:t>
                      </a:r>
                    </a:p>
                  </a:txBody>
                  <a:tcPr marL="7523" marR="7523" marT="7523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100" b="1" u="none" strike="noStrike" cap="none" dirty="0">
                          <a:solidFill>
                            <a:schemeClr val="dk1"/>
                          </a:solidFill>
                          <a:effectLst/>
                          <a:sym typeface="Arial"/>
                        </a:rPr>
                        <a:t>Автор</a:t>
                      </a:r>
                      <a:endParaRPr lang="en-US" sz="1100" b="1" u="sng" dirty="0">
                        <a:solidFill>
                          <a:schemeClr val="tx1"/>
                        </a:solidFill>
                      </a:endParaRPr>
                    </a:p>
                  </a:txBody>
                  <a:tcPr marL="7523" marR="7523" marT="7523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100" b="1" dirty="0">
                          <a:solidFill>
                            <a:srgbClr val="FFC000"/>
                          </a:solidFill>
                        </a:rPr>
                        <a:t>Национальность_</a:t>
                      </a:r>
                      <a:r>
                        <a:rPr lang="en-US" sz="1100" b="1" dirty="0">
                          <a:solidFill>
                            <a:srgbClr val="FFC000"/>
                          </a:solidFill>
                        </a:rPr>
                        <a:t>ID (</a:t>
                      </a:r>
                      <a:r>
                        <a:rPr lang="en-US" sz="1100" b="1" dirty="0" err="1">
                          <a:solidFill>
                            <a:srgbClr val="FFC000"/>
                          </a:solidFill>
                        </a:rPr>
                        <a:t>fk</a:t>
                      </a:r>
                      <a:r>
                        <a:rPr lang="en-US" sz="1100" b="1" dirty="0">
                          <a:solidFill>
                            <a:srgbClr val="FFC000"/>
                          </a:solidFill>
                        </a:rPr>
                        <a:t>)</a:t>
                      </a:r>
                      <a:endParaRPr lang="en-US" sz="1100" b="1" u="sng" dirty="0">
                        <a:solidFill>
                          <a:srgbClr val="FFC000"/>
                        </a:solidFill>
                      </a:endParaRPr>
                    </a:p>
                  </a:txBody>
                  <a:tcPr marL="7523" marR="7523" marT="7523" marB="0" anchor="ctr"/>
                </a:tc>
                <a:extLst>
                  <a:ext uri="{0D108BD9-81ED-4DB2-BD59-A6C34878D82A}">
                    <a16:rowId xmlns:a16="http://schemas.microsoft.com/office/drawing/2014/main" val="3245447570"/>
                  </a:ext>
                </a:extLst>
              </a:tr>
              <a:tr h="218153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auth_001</a:t>
                      </a:r>
                      <a:endParaRPr lang="en-US" sz="11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7523" marR="7523" marT="7523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100" b="0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Гребер Дэвид</a:t>
                      </a:r>
                      <a:endParaRPr lang="ru-RU" sz="1100" b="0" i="0" u="none" strike="noStrike" cap="none" dirty="0">
                        <a:solidFill>
                          <a:schemeClr val="tx1"/>
                        </a:solidFill>
                        <a:effectLst/>
                        <a:latin typeface="+mn-lt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523" marR="7523" marT="75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ru-RU" sz="1100" b="0" i="0" u="none" strike="noStrike" dirty="0">
                        <a:solidFill>
                          <a:srgbClr val="222222"/>
                        </a:solidFill>
                        <a:effectLst/>
                        <a:latin typeface="+mn-lt"/>
                      </a:endParaRPr>
                    </a:p>
                  </a:txBody>
                  <a:tcPr marL="7523" marR="7523" marT="7523" marB="0" anchor="ctr"/>
                </a:tc>
                <a:extLst>
                  <a:ext uri="{0D108BD9-81ED-4DB2-BD59-A6C34878D82A}">
                    <a16:rowId xmlns:a16="http://schemas.microsoft.com/office/drawing/2014/main" val="502948940"/>
                  </a:ext>
                </a:extLst>
              </a:tr>
              <a:tr h="218153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auth_00</a:t>
                      </a:r>
                      <a:r>
                        <a:rPr lang="ru-RU" sz="11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sz="11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7523" marR="7523" marT="7523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100" dirty="0">
                          <a:solidFill>
                            <a:schemeClr val="tx1"/>
                          </a:solidFill>
                        </a:rPr>
                        <a:t>Терри Пратчетт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7523" marR="7523" marT="75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ru-RU" sz="1100" b="0" i="0" u="none" strike="noStrike" dirty="0">
                        <a:solidFill>
                          <a:srgbClr val="222222"/>
                        </a:solidFill>
                        <a:effectLst/>
                        <a:latin typeface="+mn-lt"/>
                      </a:endParaRPr>
                    </a:p>
                  </a:txBody>
                  <a:tcPr marL="7523" marR="7523" marT="7523" marB="0" anchor="ctr"/>
                </a:tc>
                <a:extLst>
                  <a:ext uri="{0D108BD9-81ED-4DB2-BD59-A6C34878D82A}">
                    <a16:rowId xmlns:a16="http://schemas.microsoft.com/office/drawing/2014/main" val="963115082"/>
                  </a:ext>
                </a:extLst>
              </a:tr>
            </a:tbl>
          </a:graphicData>
        </a:graphic>
      </p:graphicFrame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9F03DD72-6EC1-47EA-8F13-0B2F373FBA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8955694"/>
              </p:ext>
            </p:extLst>
          </p:nvPr>
        </p:nvGraphicFramePr>
        <p:xfrm>
          <a:off x="2554513" y="4275567"/>
          <a:ext cx="3175298" cy="729045"/>
        </p:xfrm>
        <a:graphic>
          <a:graphicData uri="http://schemas.openxmlformats.org/drawingml/2006/table">
            <a:tbl>
              <a:tblPr>
                <a:tableStyleId>{16D9F66E-5EB9-4882-86FB-DCBF35E3C3E4}</a:tableStyleId>
              </a:tblPr>
              <a:tblGrid>
                <a:gridCol w="1770744">
                  <a:extLst>
                    <a:ext uri="{9D8B030D-6E8A-4147-A177-3AD203B41FA5}">
                      <a16:colId xmlns:a16="http://schemas.microsoft.com/office/drawing/2014/main" val="3154212143"/>
                    </a:ext>
                  </a:extLst>
                </a:gridCol>
                <a:gridCol w="1404554">
                  <a:extLst>
                    <a:ext uri="{9D8B030D-6E8A-4147-A177-3AD203B41FA5}">
                      <a16:colId xmlns:a16="http://schemas.microsoft.com/office/drawing/2014/main" val="3683753329"/>
                    </a:ext>
                  </a:extLst>
                </a:gridCol>
              </a:tblGrid>
              <a:tr h="292739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100" b="1" u="sng" dirty="0">
                          <a:solidFill>
                            <a:srgbClr val="FFC000"/>
                          </a:solidFill>
                        </a:rPr>
                        <a:t>Национальность </a:t>
                      </a:r>
                      <a:r>
                        <a:rPr lang="en-US" sz="1100" b="1" u="sng" dirty="0">
                          <a:solidFill>
                            <a:srgbClr val="FFC000"/>
                          </a:solidFill>
                        </a:rPr>
                        <a:t>ID(pk)</a:t>
                      </a:r>
                    </a:p>
                  </a:txBody>
                  <a:tcPr marL="7523" marR="7523" marT="7523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100" b="1" u="none" dirty="0">
                          <a:solidFill>
                            <a:schemeClr val="tx1"/>
                          </a:solidFill>
                        </a:rPr>
                        <a:t>Национальность</a:t>
                      </a:r>
                      <a:endParaRPr lang="en-US" sz="1100" b="1" u="none" dirty="0">
                        <a:solidFill>
                          <a:schemeClr val="tx1"/>
                        </a:solidFill>
                      </a:endParaRPr>
                    </a:p>
                  </a:txBody>
                  <a:tcPr marL="7523" marR="7523" marT="7523" marB="0" anchor="ctr"/>
                </a:tc>
                <a:extLst>
                  <a:ext uri="{0D108BD9-81ED-4DB2-BD59-A6C34878D82A}">
                    <a16:rowId xmlns:a16="http://schemas.microsoft.com/office/drawing/2014/main" val="3245447570"/>
                  </a:ext>
                </a:extLst>
              </a:tr>
              <a:tr h="218153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1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11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7523" marR="7523" marT="7523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100" b="0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США</a:t>
                      </a:r>
                      <a:endParaRPr lang="ru-RU" sz="1100" b="0" i="0" u="none" strike="noStrike" cap="none" dirty="0">
                        <a:solidFill>
                          <a:schemeClr val="tx1"/>
                        </a:solidFill>
                        <a:effectLst/>
                        <a:latin typeface="+mn-lt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523" marR="7523" marT="7523" marB="0" anchor="ctr"/>
                </a:tc>
                <a:extLst>
                  <a:ext uri="{0D108BD9-81ED-4DB2-BD59-A6C34878D82A}">
                    <a16:rowId xmlns:a16="http://schemas.microsoft.com/office/drawing/2014/main" val="502948940"/>
                  </a:ext>
                </a:extLst>
              </a:tr>
              <a:tr h="218153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1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sz="11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7523" marR="7523" marT="7523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100" dirty="0">
                          <a:solidFill>
                            <a:schemeClr val="tx1"/>
                          </a:solidFill>
                        </a:rPr>
                        <a:t>Великобритания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7523" marR="7523" marT="7523" marB="0" anchor="ctr"/>
                </a:tc>
                <a:extLst>
                  <a:ext uri="{0D108BD9-81ED-4DB2-BD59-A6C34878D82A}">
                    <a16:rowId xmlns:a16="http://schemas.microsoft.com/office/drawing/2014/main" val="963115082"/>
                  </a:ext>
                </a:extLst>
              </a:tr>
            </a:tbl>
          </a:graphicData>
        </a:graphic>
      </p:graphicFrame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DD9BD21B-7937-4D25-B0D7-7452EC0A4AF7}"/>
              </a:ext>
            </a:extLst>
          </p:cNvPr>
          <p:cNvCxnSpPr/>
          <p:nvPr/>
        </p:nvCxnSpPr>
        <p:spPr>
          <a:xfrm>
            <a:off x="6354235" y="3084946"/>
            <a:ext cx="0" cy="25960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108B6FA4-787B-424D-B2CC-E6F84502C2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5195863"/>
              </p:ext>
            </p:extLst>
          </p:nvPr>
        </p:nvGraphicFramePr>
        <p:xfrm>
          <a:off x="110126" y="2286946"/>
          <a:ext cx="3458920" cy="1207451"/>
        </p:xfrm>
        <a:graphic>
          <a:graphicData uri="http://schemas.openxmlformats.org/drawingml/2006/table">
            <a:tbl>
              <a:tblPr>
                <a:tableStyleId>{16D9F66E-5EB9-4882-86FB-DCBF35E3C3E4}</a:tableStyleId>
              </a:tblPr>
              <a:tblGrid>
                <a:gridCol w="1035992">
                  <a:extLst>
                    <a:ext uri="{9D8B030D-6E8A-4147-A177-3AD203B41FA5}">
                      <a16:colId xmlns:a16="http://schemas.microsoft.com/office/drawing/2014/main" val="3048713791"/>
                    </a:ext>
                  </a:extLst>
                </a:gridCol>
                <a:gridCol w="1292282">
                  <a:extLst>
                    <a:ext uri="{9D8B030D-6E8A-4147-A177-3AD203B41FA5}">
                      <a16:colId xmlns:a16="http://schemas.microsoft.com/office/drawing/2014/main" val="3052836304"/>
                    </a:ext>
                  </a:extLst>
                </a:gridCol>
                <a:gridCol w="1130646">
                  <a:extLst>
                    <a:ext uri="{9D8B030D-6E8A-4147-A177-3AD203B41FA5}">
                      <a16:colId xmlns:a16="http://schemas.microsoft.com/office/drawing/2014/main" val="4249095446"/>
                    </a:ext>
                  </a:extLst>
                </a:gridCol>
              </a:tblGrid>
              <a:tr h="260602"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b="1" u="none" strike="noStrike" cap="none" dirty="0">
                          <a:solidFill>
                            <a:schemeClr val="dk1"/>
                          </a:solidFill>
                          <a:effectLst/>
                          <a:sym typeface="Arial"/>
                        </a:rPr>
                        <a:t>Книга</a:t>
                      </a:r>
                      <a:r>
                        <a:rPr lang="en-US" sz="1100" b="1" u="none" strike="noStrike" cap="none" dirty="0">
                          <a:solidFill>
                            <a:schemeClr val="dk1"/>
                          </a:solidFill>
                          <a:effectLst/>
                          <a:sym typeface="Arial"/>
                        </a:rPr>
                        <a:t>_ID(pk)</a:t>
                      </a:r>
                      <a:endParaRPr lang="ru-RU" sz="1100" b="1" i="0" u="none" strike="noStrike" dirty="0">
                        <a:solidFill>
                          <a:srgbClr val="222222"/>
                        </a:solidFill>
                        <a:effectLst/>
                        <a:latin typeface="+mn-lt"/>
                      </a:endParaRPr>
                    </a:p>
                  </a:txBody>
                  <a:tcPr marL="8693" marR="8693" marT="8693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b="1" dirty="0">
                          <a:solidFill>
                            <a:schemeClr val="tx1"/>
                          </a:solidFill>
                        </a:rPr>
                        <a:t>Книга</a:t>
                      </a:r>
                      <a:endParaRPr lang="ru-RU" sz="1100" b="0" i="0" u="none" strike="noStrike" dirty="0">
                        <a:solidFill>
                          <a:srgbClr val="222222"/>
                        </a:solidFill>
                        <a:effectLst/>
                        <a:latin typeface="+mn-lt"/>
                      </a:endParaRPr>
                    </a:p>
                  </a:txBody>
                  <a:tcPr marL="8693" marR="8693" marT="8693" marB="0"/>
                </a:tc>
                <a:tc>
                  <a:txBody>
                    <a:bodyPr/>
                    <a:lstStyle/>
                    <a:p>
                      <a:r>
                        <a:rPr lang="ru-RU" sz="1100" b="1" u="sng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Автор </a:t>
                      </a:r>
                      <a:r>
                        <a:rPr lang="en-US" sz="1100" b="1" u="sng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ID</a:t>
                      </a:r>
                      <a:r>
                        <a:rPr lang="ru-RU" sz="1100" b="1" u="sng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 (</a:t>
                      </a:r>
                      <a:r>
                        <a:rPr lang="en-US" sz="1100" b="1" u="sng" dirty="0" err="1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fk</a:t>
                      </a:r>
                      <a:r>
                        <a:rPr lang="ru-RU" sz="1100" b="1" u="sng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)</a:t>
                      </a:r>
                      <a:endParaRPr lang="en-US" sz="1100" b="1" u="sng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+mn-lt"/>
                      </a:endParaRPr>
                    </a:p>
                  </a:txBody>
                  <a:tcPr marL="8693" marR="8693" marT="8693" marB="0"/>
                </a:tc>
                <a:extLst>
                  <a:ext uri="{0D108BD9-81ED-4DB2-BD59-A6C34878D82A}">
                    <a16:rowId xmlns:a16="http://schemas.microsoft.com/office/drawing/2014/main" val="2695495005"/>
                  </a:ext>
                </a:extLst>
              </a:tr>
              <a:tr h="390822">
                <a:tc>
                  <a:txBody>
                    <a:bodyPr/>
                    <a:lstStyle/>
                    <a:p>
                      <a:pPr algn="l" fontAlgn="ctr"/>
                      <a:r>
                        <a:rPr lang="ru-RU" sz="1100" b="0" u="none" strike="noStrike" dirty="0">
                          <a:solidFill>
                            <a:srgbClr val="222222"/>
                          </a:solidFill>
                          <a:effectLst/>
                        </a:rPr>
                        <a:t>1</a:t>
                      </a:r>
                      <a:endParaRPr lang="ru-RU" sz="1100" b="0" i="0" u="none" strike="noStrike" dirty="0">
                        <a:solidFill>
                          <a:srgbClr val="222222"/>
                        </a:solidFill>
                        <a:effectLst/>
                        <a:latin typeface="+mn-lt"/>
                      </a:endParaRPr>
                    </a:p>
                  </a:txBody>
                  <a:tcPr marL="8693" marR="8693" marT="8693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100" b="0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Долг. Первые 5000 лет истории</a:t>
                      </a:r>
                    </a:p>
                  </a:txBody>
                  <a:tcPr marL="8693" marR="8693" marT="8693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auth_001</a:t>
                      </a:r>
                    </a:p>
                    <a:p>
                      <a:pPr algn="l" fontAlgn="ctr"/>
                      <a:endParaRPr lang="en-US" sz="1100" b="0" i="0" u="none" strike="noStrike" dirty="0">
                        <a:solidFill>
                          <a:srgbClr val="222222"/>
                        </a:solidFill>
                        <a:effectLst/>
                        <a:latin typeface="+mn-lt"/>
                      </a:endParaRPr>
                    </a:p>
                  </a:txBody>
                  <a:tcPr marL="8693" marR="8693" marT="8693" marB="0" anchor="ctr"/>
                </a:tc>
                <a:extLst>
                  <a:ext uri="{0D108BD9-81ED-4DB2-BD59-A6C34878D82A}">
                    <a16:rowId xmlns:a16="http://schemas.microsoft.com/office/drawing/2014/main" val="3929609322"/>
                  </a:ext>
                </a:extLst>
              </a:tr>
              <a:tr h="336520">
                <a:tc>
                  <a:txBody>
                    <a:bodyPr/>
                    <a:lstStyle/>
                    <a:p>
                      <a:pPr algn="l" fontAlgn="ctr"/>
                      <a:r>
                        <a:rPr lang="ru-RU" sz="1100" b="0" u="none" strike="noStrike" dirty="0">
                          <a:solidFill>
                            <a:srgbClr val="222222"/>
                          </a:solidFill>
                          <a:effectLst/>
                        </a:rPr>
                        <a:t>2</a:t>
                      </a:r>
                      <a:endParaRPr lang="ru-RU" sz="1100" b="0" i="0" u="none" strike="noStrike" dirty="0">
                        <a:solidFill>
                          <a:srgbClr val="222222"/>
                        </a:solidFill>
                        <a:effectLst/>
                        <a:latin typeface="+mn-lt"/>
                      </a:endParaRPr>
                    </a:p>
                  </a:txBody>
                  <a:tcPr marL="8693" marR="8693" marT="8693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100" b="0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Бредовая работа</a:t>
                      </a:r>
                      <a:endParaRPr lang="en-US" sz="11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693" marR="8693" marT="8693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auth_001</a:t>
                      </a:r>
                    </a:p>
                    <a:p>
                      <a:pPr algn="l" fontAlgn="ctr"/>
                      <a:endParaRPr lang="en-US" sz="1100" b="0" i="0" u="none" strike="noStrike" dirty="0">
                        <a:solidFill>
                          <a:srgbClr val="222222"/>
                        </a:solidFill>
                        <a:effectLst/>
                        <a:latin typeface="+mn-lt"/>
                      </a:endParaRPr>
                    </a:p>
                  </a:txBody>
                  <a:tcPr marL="8693" marR="8693" marT="8693" marB="0" anchor="ctr"/>
                </a:tc>
                <a:extLst>
                  <a:ext uri="{0D108BD9-81ED-4DB2-BD59-A6C34878D82A}">
                    <a16:rowId xmlns:a16="http://schemas.microsoft.com/office/drawing/2014/main" val="2328568213"/>
                  </a:ext>
                </a:extLst>
              </a:tr>
              <a:tr h="212054">
                <a:tc>
                  <a:txBody>
                    <a:bodyPr/>
                    <a:lstStyle/>
                    <a:p>
                      <a:pPr algn="l" fontAlgn="ctr"/>
                      <a:r>
                        <a:rPr lang="ru-RU" sz="1100" b="0" u="none" strike="noStrike" dirty="0">
                          <a:solidFill>
                            <a:srgbClr val="222222"/>
                          </a:solidFill>
                          <a:effectLst/>
                        </a:rPr>
                        <a:t>3</a:t>
                      </a:r>
                      <a:endParaRPr lang="ru-RU" sz="1100" b="0" i="0" u="none" strike="noStrike" dirty="0">
                        <a:solidFill>
                          <a:srgbClr val="222222"/>
                        </a:solidFill>
                        <a:effectLst/>
                        <a:latin typeface="+mn-lt"/>
                      </a:endParaRPr>
                    </a:p>
                  </a:txBody>
                  <a:tcPr marL="8693" marR="8693" marT="8693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100" dirty="0">
                          <a:solidFill>
                            <a:schemeClr val="tx1"/>
                          </a:solidFill>
                        </a:rPr>
                        <a:t>Благие знамения</a:t>
                      </a:r>
                      <a:endParaRPr lang="en-US" sz="11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693" marR="8693" marT="8693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auth_00</a:t>
                      </a:r>
                      <a:r>
                        <a:rPr lang="ru-RU" sz="11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sz="11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693" marR="8693" marT="8693" marB="0" anchor="ctr"/>
                </a:tc>
                <a:extLst>
                  <a:ext uri="{0D108BD9-81ED-4DB2-BD59-A6C34878D82A}">
                    <a16:rowId xmlns:a16="http://schemas.microsoft.com/office/drawing/2014/main" val="1250052195"/>
                  </a:ext>
                </a:extLst>
              </a:tr>
            </a:tbl>
          </a:graphicData>
        </a:graphic>
      </p:graphicFrame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788D005-E5FA-48B0-A42C-2A233F6BDFA3}"/>
              </a:ext>
            </a:extLst>
          </p:cNvPr>
          <p:cNvCxnSpPr>
            <a:cxnSpLocks/>
          </p:cNvCxnSpPr>
          <p:nvPr/>
        </p:nvCxnSpPr>
        <p:spPr>
          <a:xfrm flipH="1">
            <a:off x="2400301" y="1939957"/>
            <a:ext cx="1094072" cy="24519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065EC13-425D-4E79-BE13-9BA047EEC500}"/>
              </a:ext>
            </a:extLst>
          </p:cNvPr>
          <p:cNvCxnSpPr>
            <a:cxnSpLocks/>
          </p:cNvCxnSpPr>
          <p:nvPr/>
        </p:nvCxnSpPr>
        <p:spPr>
          <a:xfrm>
            <a:off x="3777995" y="1939957"/>
            <a:ext cx="1" cy="221518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43D0116-AA0D-4BB7-9FF8-8637ACB950BF}"/>
              </a:ext>
            </a:extLst>
          </p:cNvPr>
          <p:cNvCxnSpPr>
            <a:cxnSpLocks/>
          </p:cNvCxnSpPr>
          <p:nvPr/>
        </p:nvCxnSpPr>
        <p:spPr>
          <a:xfrm>
            <a:off x="3986945" y="1939957"/>
            <a:ext cx="585055" cy="130312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2128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100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702;p36">
            <a:extLst>
              <a:ext uri="{FF2B5EF4-FFF2-40B4-BE49-F238E27FC236}">
                <a16:creationId xmlns:a16="http://schemas.microsoft.com/office/drawing/2014/main" id="{D444A3EF-70C4-46DF-83C9-3378714C2899}"/>
              </a:ext>
            </a:extLst>
          </p:cNvPr>
          <p:cNvSpPr/>
          <p:nvPr/>
        </p:nvSpPr>
        <p:spPr>
          <a:xfrm rot="784054">
            <a:off x="-728886" y="-365019"/>
            <a:ext cx="2113094" cy="1406387"/>
          </a:xfrm>
          <a:custGeom>
            <a:avLst/>
            <a:gdLst/>
            <a:ahLst/>
            <a:cxnLst/>
            <a:rect l="l" t="t" r="r" b="b"/>
            <a:pathLst>
              <a:path w="292571" h="194723" extrusionOk="0">
                <a:moveTo>
                  <a:pt x="178359" y="0"/>
                </a:moveTo>
                <a:cubicBezTo>
                  <a:pt x="174116" y="0"/>
                  <a:pt x="169958" y="294"/>
                  <a:pt x="165939" y="901"/>
                </a:cubicBezTo>
                <a:cubicBezTo>
                  <a:pt x="133691" y="5774"/>
                  <a:pt x="118193" y="35197"/>
                  <a:pt x="89114" y="45412"/>
                </a:cubicBezTo>
                <a:cubicBezTo>
                  <a:pt x="62365" y="54805"/>
                  <a:pt x="38285" y="62059"/>
                  <a:pt x="25670" y="86840"/>
                </a:cubicBezTo>
                <a:cubicBezTo>
                  <a:pt x="1" y="137261"/>
                  <a:pt x="59634" y="192214"/>
                  <a:pt x="114067" y="192214"/>
                </a:cubicBezTo>
                <a:cubicBezTo>
                  <a:pt x="116153" y="192214"/>
                  <a:pt x="118231" y="192133"/>
                  <a:pt x="120296" y="191968"/>
                </a:cubicBezTo>
                <a:cubicBezTo>
                  <a:pt x="134665" y="190820"/>
                  <a:pt x="147792" y="186110"/>
                  <a:pt x="161950" y="186110"/>
                </a:cubicBezTo>
                <a:cubicBezTo>
                  <a:pt x="165195" y="186110"/>
                  <a:pt x="168494" y="186358"/>
                  <a:pt x="171874" y="186952"/>
                </a:cubicBezTo>
                <a:cubicBezTo>
                  <a:pt x="193489" y="190752"/>
                  <a:pt x="206629" y="194722"/>
                  <a:pt x="220391" y="194722"/>
                </a:cubicBezTo>
                <a:cubicBezTo>
                  <a:pt x="230045" y="194722"/>
                  <a:pt x="240005" y="192768"/>
                  <a:pt x="253411" y="187431"/>
                </a:cubicBezTo>
                <a:cubicBezTo>
                  <a:pt x="285442" y="174673"/>
                  <a:pt x="292570" y="137952"/>
                  <a:pt x="288207" y="103186"/>
                </a:cubicBezTo>
                <a:cubicBezTo>
                  <a:pt x="285712" y="83335"/>
                  <a:pt x="279472" y="64114"/>
                  <a:pt x="271978" y="50359"/>
                </a:cubicBezTo>
                <a:cubicBezTo>
                  <a:pt x="255881" y="20810"/>
                  <a:pt x="214081" y="0"/>
                  <a:pt x="178359" y="0"/>
                </a:cubicBezTo>
                <a:close/>
              </a:path>
            </a:pathLst>
          </a:custGeom>
          <a:gradFill>
            <a:gsLst>
              <a:gs pos="0">
                <a:srgbClr val="8BE3FF"/>
              </a:gs>
              <a:gs pos="100000">
                <a:srgbClr val="ACFFD9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F789981-6AE7-448D-A150-B3B4DC0C39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5266907"/>
              </p:ext>
            </p:extLst>
          </p:nvPr>
        </p:nvGraphicFramePr>
        <p:xfrm>
          <a:off x="780176" y="2799654"/>
          <a:ext cx="4606316" cy="986353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773088">
                  <a:extLst>
                    <a:ext uri="{9D8B030D-6E8A-4147-A177-3AD203B41FA5}">
                      <a16:colId xmlns:a16="http://schemas.microsoft.com/office/drawing/2014/main" val="575202148"/>
                    </a:ext>
                  </a:extLst>
                </a:gridCol>
                <a:gridCol w="1111314">
                  <a:extLst>
                    <a:ext uri="{9D8B030D-6E8A-4147-A177-3AD203B41FA5}">
                      <a16:colId xmlns:a16="http://schemas.microsoft.com/office/drawing/2014/main" val="3515931576"/>
                    </a:ext>
                  </a:extLst>
                </a:gridCol>
                <a:gridCol w="2721914">
                  <a:extLst>
                    <a:ext uri="{9D8B030D-6E8A-4147-A177-3AD203B41FA5}">
                      <a16:colId xmlns:a16="http://schemas.microsoft.com/office/drawing/2014/main" val="1419789021"/>
                    </a:ext>
                  </a:extLst>
                </a:gridCol>
              </a:tblGrid>
              <a:tr h="233537">
                <a:tc>
                  <a:txBody>
                    <a:bodyPr/>
                    <a:lstStyle/>
                    <a:p>
                      <a:pPr algn="l" fontAlgn="t"/>
                      <a:r>
                        <a:rPr lang="ru-RU" sz="1400" b="1" u="sng" strike="noStrike" dirty="0">
                          <a:effectLst/>
                        </a:rPr>
                        <a:t>Бренд</a:t>
                      </a:r>
                      <a:endParaRPr lang="ru-RU" sz="1400" b="1" i="0" u="sng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3" marR="8053" marT="8053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400" u="none" strike="noStrike">
                          <a:effectLst/>
                        </a:rPr>
                        <a:t>Магазин</a:t>
                      </a:r>
                      <a:endParaRPr lang="ru-RU" sz="1400" b="0" i="0" u="none" strike="noStrike">
                        <a:solidFill>
                          <a:srgbClr val="22222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3" marR="8053" marT="8053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400" u="none" strike="noStrike">
                          <a:effectLst/>
                        </a:rPr>
                        <a:t>Телефон</a:t>
                      </a:r>
                      <a:endParaRPr lang="ru-RU" sz="1400" b="0" i="0" u="none" strike="noStrike">
                        <a:solidFill>
                          <a:srgbClr val="22222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3" marR="8053" marT="8053" marB="0"/>
                </a:tc>
                <a:extLst>
                  <a:ext uri="{0D108BD9-81ED-4DB2-BD59-A6C34878D82A}">
                    <a16:rowId xmlns:a16="http://schemas.microsoft.com/office/drawing/2014/main" val="1281617871"/>
                  </a:ext>
                </a:extLst>
              </a:tr>
              <a:tr h="28574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BMW</a:t>
                      </a:r>
                      <a:endParaRPr lang="en-US" sz="1400" b="0" i="0" u="none" strike="noStrike" dirty="0">
                        <a:solidFill>
                          <a:srgbClr val="22222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3" marR="8053" marT="805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1400" u="none" strike="noStrike" dirty="0">
                          <a:effectLst/>
                        </a:rPr>
                        <a:t>Риал-авто</a:t>
                      </a:r>
                      <a:endParaRPr lang="ru-RU" sz="1400" b="0" i="0" u="none" strike="noStrike" dirty="0">
                        <a:solidFill>
                          <a:srgbClr val="22222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3" marR="8053" marT="805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87-33-98</a:t>
                      </a:r>
                      <a:endParaRPr lang="en-US" sz="1400" b="0" i="0" u="none" strike="noStrike" dirty="0">
                        <a:solidFill>
                          <a:srgbClr val="22222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3" marR="8053" marT="8053" marB="0" anchor="ctr"/>
                </a:tc>
                <a:extLst>
                  <a:ext uri="{0D108BD9-81ED-4DB2-BD59-A6C34878D82A}">
                    <a16:rowId xmlns:a16="http://schemas.microsoft.com/office/drawing/2014/main" val="4231204614"/>
                  </a:ext>
                </a:extLst>
              </a:tr>
              <a:tr h="23353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Audi</a:t>
                      </a:r>
                      <a:endParaRPr lang="en-US" sz="1400" b="0" i="0" u="none" strike="noStrike" dirty="0">
                        <a:solidFill>
                          <a:srgbClr val="22222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3" marR="8053" marT="805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1400" u="none" strike="noStrike">
                          <a:effectLst/>
                        </a:rPr>
                        <a:t>Риал-авто</a:t>
                      </a:r>
                      <a:endParaRPr lang="ru-RU" sz="1400" b="0" i="0" u="none" strike="noStrike">
                        <a:solidFill>
                          <a:srgbClr val="22222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3" marR="8053" marT="805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87-33-98</a:t>
                      </a:r>
                      <a:endParaRPr lang="en-US" sz="1400" b="0" i="0" u="none" strike="noStrike" dirty="0">
                        <a:solidFill>
                          <a:srgbClr val="22222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3" marR="8053" marT="8053" marB="0" anchor="ctr"/>
                </a:tc>
                <a:extLst>
                  <a:ext uri="{0D108BD9-81ED-4DB2-BD59-A6C34878D82A}">
                    <a16:rowId xmlns:a16="http://schemas.microsoft.com/office/drawing/2014/main" val="1550789910"/>
                  </a:ext>
                </a:extLst>
              </a:tr>
              <a:tr h="23353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Nissan</a:t>
                      </a:r>
                      <a:endParaRPr lang="en-US" sz="1400" b="0" i="0" u="none" strike="noStrike">
                        <a:solidFill>
                          <a:srgbClr val="22222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3" marR="8053" marT="805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1400" u="none" strike="noStrike">
                          <a:effectLst/>
                        </a:rPr>
                        <a:t>Некст-Авто</a:t>
                      </a:r>
                      <a:endParaRPr lang="ru-RU" sz="1400" b="0" i="0" u="none" strike="noStrike">
                        <a:solidFill>
                          <a:srgbClr val="22222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3" marR="8053" marT="805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94-54-12</a:t>
                      </a:r>
                      <a:endParaRPr lang="en-US" sz="1400" b="0" i="0" u="none" strike="noStrike" dirty="0">
                        <a:solidFill>
                          <a:srgbClr val="22222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3" marR="8053" marT="8053" marB="0" anchor="ctr"/>
                </a:tc>
                <a:extLst>
                  <a:ext uri="{0D108BD9-81ED-4DB2-BD59-A6C34878D82A}">
                    <a16:rowId xmlns:a16="http://schemas.microsoft.com/office/drawing/2014/main" val="2011303367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460F961-76AB-485E-9BE7-F53EF64D05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0514766"/>
              </p:ext>
            </p:extLst>
          </p:nvPr>
        </p:nvGraphicFramePr>
        <p:xfrm>
          <a:off x="805577" y="3994912"/>
          <a:ext cx="2000626" cy="774096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1127625">
                  <a:extLst>
                    <a:ext uri="{9D8B030D-6E8A-4147-A177-3AD203B41FA5}">
                      <a16:colId xmlns:a16="http://schemas.microsoft.com/office/drawing/2014/main" val="3048713791"/>
                    </a:ext>
                  </a:extLst>
                </a:gridCol>
                <a:gridCol w="873001">
                  <a:extLst>
                    <a:ext uri="{9D8B030D-6E8A-4147-A177-3AD203B41FA5}">
                      <a16:colId xmlns:a16="http://schemas.microsoft.com/office/drawing/2014/main" val="3052836304"/>
                    </a:ext>
                  </a:extLst>
                </a:gridCol>
              </a:tblGrid>
              <a:tr h="294622">
                <a:tc>
                  <a:txBody>
                    <a:bodyPr/>
                    <a:lstStyle/>
                    <a:p>
                      <a:pPr algn="l" fontAlgn="t"/>
                      <a:r>
                        <a:rPr lang="ru-RU" sz="1400" b="1" u="none" strike="noStrike" dirty="0">
                          <a:effectLst/>
                        </a:rPr>
                        <a:t>Магазин</a:t>
                      </a:r>
                      <a:endParaRPr lang="ru-RU" sz="1400" b="1" i="0" u="none" strike="noStrike" dirty="0">
                        <a:solidFill>
                          <a:srgbClr val="22222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67" marR="8267" marT="826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400" u="none" strike="noStrike" dirty="0">
                          <a:effectLst/>
                        </a:rPr>
                        <a:t>Телефон</a:t>
                      </a:r>
                      <a:endParaRPr lang="ru-RU" sz="1400" b="0" i="0" u="none" strike="noStrike" dirty="0">
                        <a:solidFill>
                          <a:srgbClr val="22222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67" marR="8267" marT="8267" marB="0"/>
                </a:tc>
                <a:extLst>
                  <a:ext uri="{0D108BD9-81ED-4DB2-BD59-A6C34878D82A}">
                    <a16:rowId xmlns:a16="http://schemas.microsoft.com/office/drawing/2014/main" val="2695495005"/>
                  </a:ext>
                </a:extLst>
              </a:tr>
              <a:tr h="239737">
                <a:tc>
                  <a:txBody>
                    <a:bodyPr/>
                    <a:lstStyle/>
                    <a:p>
                      <a:pPr algn="l" fontAlgn="ctr"/>
                      <a:r>
                        <a:rPr lang="ru-RU" sz="1400" u="none" strike="noStrike" dirty="0">
                          <a:effectLst/>
                        </a:rPr>
                        <a:t>Риал-авто</a:t>
                      </a:r>
                      <a:endParaRPr lang="ru-RU" sz="1400" b="0" i="0" u="none" strike="noStrike" dirty="0">
                        <a:solidFill>
                          <a:srgbClr val="22222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67" marR="8267" marT="826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87-33-98</a:t>
                      </a:r>
                      <a:endParaRPr lang="en-US" sz="1400" b="0" i="0" u="none" strike="noStrike" dirty="0">
                        <a:solidFill>
                          <a:srgbClr val="22222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67" marR="8267" marT="8267" marB="0" anchor="ctr"/>
                </a:tc>
                <a:extLst>
                  <a:ext uri="{0D108BD9-81ED-4DB2-BD59-A6C34878D82A}">
                    <a16:rowId xmlns:a16="http://schemas.microsoft.com/office/drawing/2014/main" val="3929609322"/>
                  </a:ext>
                </a:extLst>
              </a:tr>
              <a:tr h="239737">
                <a:tc>
                  <a:txBody>
                    <a:bodyPr/>
                    <a:lstStyle/>
                    <a:p>
                      <a:pPr algn="l" fontAlgn="ctr"/>
                      <a:r>
                        <a:rPr lang="ru-RU" sz="1400" u="none" strike="noStrike" dirty="0">
                          <a:effectLst/>
                        </a:rPr>
                        <a:t>Некст-Авто</a:t>
                      </a:r>
                      <a:endParaRPr lang="ru-RU" sz="1400" b="0" i="0" u="none" strike="noStrike" dirty="0">
                        <a:solidFill>
                          <a:srgbClr val="22222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67" marR="8267" marT="826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94-54-12</a:t>
                      </a:r>
                      <a:endParaRPr lang="en-US" sz="1400" b="0" i="0" u="none" strike="noStrike" dirty="0">
                        <a:solidFill>
                          <a:srgbClr val="22222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67" marR="8267" marT="8267" marB="0" anchor="ctr"/>
                </a:tc>
                <a:extLst>
                  <a:ext uri="{0D108BD9-81ED-4DB2-BD59-A6C34878D82A}">
                    <a16:rowId xmlns:a16="http://schemas.microsoft.com/office/drawing/2014/main" val="2328568213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8DAFDA9C-5F89-4C44-91A5-EC92331FC0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1271874"/>
              </p:ext>
            </p:extLst>
          </p:nvPr>
        </p:nvGraphicFramePr>
        <p:xfrm>
          <a:off x="3385866" y="3994912"/>
          <a:ext cx="2000626" cy="935776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1000313">
                  <a:extLst>
                    <a:ext uri="{9D8B030D-6E8A-4147-A177-3AD203B41FA5}">
                      <a16:colId xmlns:a16="http://schemas.microsoft.com/office/drawing/2014/main" val="3154212143"/>
                    </a:ext>
                  </a:extLst>
                </a:gridCol>
                <a:gridCol w="1000313">
                  <a:extLst>
                    <a:ext uri="{9D8B030D-6E8A-4147-A177-3AD203B41FA5}">
                      <a16:colId xmlns:a16="http://schemas.microsoft.com/office/drawing/2014/main" val="3683753329"/>
                    </a:ext>
                  </a:extLst>
                </a:gridCol>
              </a:tblGrid>
              <a:tr h="233944">
                <a:tc>
                  <a:txBody>
                    <a:bodyPr/>
                    <a:lstStyle/>
                    <a:p>
                      <a:pPr algn="l" fontAlgn="ctr"/>
                      <a:r>
                        <a:rPr lang="ru-RU" sz="1400" b="1" u="sng" strike="noStrike" dirty="0">
                          <a:effectLst/>
                        </a:rPr>
                        <a:t>Бренд</a:t>
                      </a:r>
                      <a:endParaRPr lang="ru-RU" sz="1400" b="1" i="0" u="sng" strike="noStrike" dirty="0">
                        <a:solidFill>
                          <a:srgbClr val="22222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7" marR="8067" marT="806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1400" u="none" strike="noStrike">
                          <a:effectLst/>
                        </a:rPr>
                        <a:t>Магазин</a:t>
                      </a:r>
                      <a:endParaRPr lang="ru-RU" sz="1400" b="0" i="0" u="none" strike="noStrike">
                        <a:solidFill>
                          <a:srgbClr val="22222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7" marR="8067" marT="8067" marB="0" anchor="ctr"/>
                </a:tc>
                <a:extLst>
                  <a:ext uri="{0D108BD9-81ED-4DB2-BD59-A6C34878D82A}">
                    <a16:rowId xmlns:a16="http://schemas.microsoft.com/office/drawing/2014/main" val="3245447570"/>
                  </a:ext>
                </a:extLst>
              </a:tr>
              <a:tr h="233944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BMW</a:t>
                      </a:r>
                      <a:endParaRPr lang="en-US" sz="1400" b="0" i="0" u="none" strike="noStrike">
                        <a:solidFill>
                          <a:srgbClr val="22222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7" marR="8067" marT="806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1400" u="none" strike="noStrike" dirty="0">
                          <a:effectLst/>
                        </a:rPr>
                        <a:t>Риал-авто</a:t>
                      </a:r>
                      <a:endParaRPr lang="ru-RU" sz="1400" b="0" i="0" u="none" strike="noStrike" dirty="0">
                        <a:solidFill>
                          <a:srgbClr val="22222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7" marR="8067" marT="8067" marB="0" anchor="ctr"/>
                </a:tc>
                <a:extLst>
                  <a:ext uri="{0D108BD9-81ED-4DB2-BD59-A6C34878D82A}">
                    <a16:rowId xmlns:a16="http://schemas.microsoft.com/office/drawing/2014/main" val="502948940"/>
                  </a:ext>
                </a:extLst>
              </a:tr>
              <a:tr h="233944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Audi</a:t>
                      </a:r>
                      <a:endParaRPr lang="en-US" sz="1400" b="0" i="0" u="none" strike="noStrike" dirty="0">
                        <a:solidFill>
                          <a:srgbClr val="22222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7" marR="8067" marT="806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1400" u="none" strike="noStrike" dirty="0">
                          <a:effectLst/>
                        </a:rPr>
                        <a:t>Риал-авто</a:t>
                      </a:r>
                      <a:endParaRPr lang="ru-RU" sz="1400" b="0" i="0" u="none" strike="noStrike" dirty="0">
                        <a:solidFill>
                          <a:srgbClr val="22222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7" marR="8067" marT="8067" marB="0" anchor="ctr"/>
                </a:tc>
                <a:extLst>
                  <a:ext uri="{0D108BD9-81ED-4DB2-BD59-A6C34878D82A}">
                    <a16:rowId xmlns:a16="http://schemas.microsoft.com/office/drawing/2014/main" val="963115082"/>
                  </a:ext>
                </a:extLst>
              </a:tr>
              <a:tr h="233944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Nissan</a:t>
                      </a:r>
                      <a:endParaRPr lang="en-US" sz="1400" b="0" i="0" u="none" strike="noStrike" dirty="0">
                        <a:solidFill>
                          <a:srgbClr val="22222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7" marR="8067" marT="806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1400" u="none" strike="noStrike" dirty="0">
                          <a:effectLst/>
                        </a:rPr>
                        <a:t>Некст-Авто</a:t>
                      </a:r>
                      <a:endParaRPr lang="ru-RU" sz="1400" b="0" i="0" u="none" strike="noStrike" dirty="0">
                        <a:solidFill>
                          <a:srgbClr val="22222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7" marR="8067" marT="8067" marB="0" anchor="ctr"/>
                </a:tc>
                <a:extLst>
                  <a:ext uri="{0D108BD9-81ED-4DB2-BD59-A6C34878D82A}">
                    <a16:rowId xmlns:a16="http://schemas.microsoft.com/office/drawing/2014/main" val="4015866009"/>
                  </a:ext>
                </a:extLst>
              </a:tr>
            </a:tbl>
          </a:graphicData>
        </a:graphic>
      </p:graphicFrame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BD9638DB-7278-4FCC-B7BD-AC81D6220B1D}"/>
              </a:ext>
            </a:extLst>
          </p:cNvPr>
          <p:cNvSpPr txBox="1">
            <a:spLocks/>
          </p:cNvSpPr>
          <p:nvPr/>
        </p:nvSpPr>
        <p:spPr>
          <a:xfrm>
            <a:off x="633874" y="761540"/>
            <a:ext cx="4852155" cy="761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●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○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■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●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○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■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●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○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DM Sans"/>
              <a:buChar char="■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139700" indent="0">
              <a:buFont typeface="DM Sans"/>
              <a:buNone/>
            </a:pPr>
            <a:r>
              <a:rPr lang="ru-RU" dirty="0"/>
              <a:t>1 Должна быть во 2НФ</a:t>
            </a:r>
          </a:p>
          <a:p>
            <a:pPr marL="139700" indent="0">
              <a:buFont typeface="DM Sans"/>
              <a:buNone/>
            </a:pPr>
            <a:r>
              <a:rPr lang="ru-RU" dirty="0"/>
              <a:t>2 Каждый неключевой атрибут нетранзитивно зависит от первичного ключа </a:t>
            </a:r>
          </a:p>
          <a:p>
            <a:pPr marL="139700" indent="0">
              <a:buFont typeface="DM Sans"/>
              <a:buNone/>
            </a:pPr>
            <a:r>
              <a:rPr lang="ru-RU" dirty="0"/>
              <a:t>проще говоря </a:t>
            </a:r>
          </a:p>
          <a:p>
            <a:pPr marL="139700" indent="0">
              <a:buFont typeface="DM Sans"/>
              <a:buNone/>
            </a:pPr>
            <a:r>
              <a:rPr lang="ru-RU" dirty="0"/>
              <a:t>Не должно быть зависимостей одних атрибутов от других. Все атрибуты зависят только от первичного ключа			</a:t>
            </a:r>
          </a:p>
          <a:p>
            <a:pPr marL="139700" indent="0">
              <a:buFont typeface="DM Sans"/>
              <a:buNone/>
            </a:pPr>
            <a:r>
              <a:rPr lang="ru-RU" dirty="0"/>
              <a:t>	 			</a:t>
            </a:r>
          </a:p>
          <a:p>
            <a:pPr marL="139700" indent="0">
              <a:buFont typeface="DM Sans"/>
              <a:buNone/>
            </a:pPr>
            <a:endParaRPr lang="ru-RU" dirty="0"/>
          </a:p>
          <a:p>
            <a:pPr marL="139700" indent="0">
              <a:buFont typeface="DM Sans"/>
              <a:buNone/>
            </a:pPr>
            <a:endParaRPr lang="ru-RU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E1202B4-C65D-469F-8DCD-EB07EBB528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3595" y="97295"/>
            <a:ext cx="6084000" cy="539700"/>
          </a:xfrm>
        </p:spPr>
        <p:txBody>
          <a:bodyPr/>
          <a:lstStyle/>
          <a:p>
            <a:r>
              <a:rPr lang="ru-RU" dirty="0"/>
              <a:t>3 НФ</a:t>
            </a:r>
            <a:endParaRPr lang="en-US" dirty="0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22C47D96-552F-4FAE-B794-EA4977D9FDF4}"/>
              </a:ext>
            </a:extLst>
          </p:cNvPr>
          <p:cNvSpPr txBox="1">
            <a:spLocks/>
          </p:cNvSpPr>
          <p:nvPr/>
        </p:nvSpPr>
        <p:spPr>
          <a:xfrm>
            <a:off x="6027140" y="1006030"/>
            <a:ext cx="2634259" cy="409059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●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○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■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●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○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■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●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○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DM Sans"/>
              <a:buChar char="■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139700" indent="0">
              <a:buFont typeface="DM Sans"/>
              <a:buNone/>
            </a:pPr>
            <a:r>
              <a:rPr lang="en-US" sz="1600" b="1" dirty="0"/>
              <a:t>“</a:t>
            </a:r>
            <a:r>
              <a:rPr lang="ru-RU" sz="1600" b="1" dirty="0"/>
              <a:t>ничего кроме ключа</a:t>
            </a:r>
            <a:r>
              <a:rPr lang="en-US" sz="1600" b="1" dirty="0"/>
              <a:t>”</a:t>
            </a:r>
            <a:endParaRPr lang="ru-RU" sz="1600" b="1" dirty="0"/>
          </a:p>
        </p:txBody>
      </p:sp>
      <p:sp>
        <p:nvSpPr>
          <p:cNvPr id="13" name="Right Brace 12">
            <a:extLst>
              <a:ext uri="{FF2B5EF4-FFF2-40B4-BE49-F238E27FC236}">
                <a16:creationId xmlns:a16="http://schemas.microsoft.com/office/drawing/2014/main" id="{1384D48D-0DD7-48CB-A468-1E4353E10268}"/>
              </a:ext>
            </a:extLst>
          </p:cNvPr>
          <p:cNvSpPr/>
          <p:nvPr/>
        </p:nvSpPr>
        <p:spPr>
          <a:xfrm rot="16200000">
            <a:off x="1089597" y="2303967"/>
            <a:ext cx="142226" cy="710264"/>
          </a:xfrm>
          <a:prstGeom prst="rightBrace">
            <a:avLst>
              <a:gd name="adj1" fmla="val 42948"/>
              <a:gd name="adj2" fmla="val 50000"/>
            </a:avLst>
          </a:prstGeom>
          <a:ln w="19050">
            <a:solidFill>
              <a:srgbClr val="CCCC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pic>
        <p:nvPicPr>
          <p:cNvPr id="14" name="Graphic 13" descr="Key with solid fill">
            <a:extLst>
              <a:ext uri="{FF2B5EF4-FFF2-40B4-BE49-F238E27FC236}">
                <a16:creationId xmlns:a16="http://schemas.microsoft.com/office/drawing/2014/main" id="{CEE35BC8-4754-4DA3-B92F-707CCFC879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929843" y="2351113"/>
            <a:ext cx="245538" cy="24553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E6A8C7F-6BE3-4715-822D-61090B4E483E}"/>
              </a:ext>
            </a:extLst>
          </p:cNvPr>
          <p:cNvSpPr txBox="1"/>
          <p:nvPr/>
        </p:nvSpPr>
        <p:spPr>
          <a:xfrm>
            <a:off x="1090805" y="2346128"/>
            <a:ext cx="4699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</a:rPr>
              <a:t>Pk 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A7AC880-51DA-40B6-9AC5-1687ED50813E}"/>
              </a:ext>
            </a:extLst>
          </p:cNvPr>
          <p:cNvSpPr/>
          <p:nvPr/>
        </p:nvSpPr>
        <p:spPr>
          <a:xfrm>
            <a:off x="702734" y="2785532"/>
            <a:ext cx="857972" cy="1075431"/>
          </a:xfrm>
          <a:prstGeom prst="rect">
            <a:avLst/>
          </a:prstGeom>
          <a:noFill/>
          <a:ln>
            <a:solidFill>
              <a:srgbClr val="39C2D7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99BB264-4A4C-4FDE-AFCE-1BBFCE4067BA}"/>
              </a:ext>
            </a:extLst>
          </p:cNvPr>
          <p:cNvSpPr/>
          <p:nvPr/>
        </p:nvSpPr>
        <p:spPr>
          <a:xfrm>
            <a:off x="1560705" y="2653905"/>
            <a:ext cx="1061124" cy="1262378"/>
          </a:xfrm>
          <a:prstGeom prst="rect">
            <a:avLst/>
          </a:prstGeom>
          <a:noFill/>
          <a:ln>
            <a:solidFill>
              <a:srgbClr val="39C2D7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2FA1A75-94CB-4301-8E02-84054A1403A1}"/>
              </a:ext>
            </a:extLst>
          </p:cNvPr>
          <p:cNvSpPr/>
          <p:nvPr/>
        </p:nvSpPr>
        <p:spPr>
          <a:xfrm>
            <a:off x="2621829" y="2785531"/>
            <a:ext cx="2764663" cy="1075430"/>
          </a:xfrm>
          <a:prstGeom prst="rect">
            <a:avLst/>
          </a:prstGeom>
          <a:noFill/>
          <a:ln>
            <a:solidFill>
              <a:srgbClr val="7FE7D3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128564E-01C0-43B3-9383-A75070D16818}"/>
              </a:ext>
            </a:extLst>
          </p:cNvPr>
          <p:cNvSpPr/>
          <p:nvPr/>
        </p:nvSpPr>
        <p:spPr>
          <a:xfrm>
            <a:off x="1560705" y="2730212"/>
            <a:ext cx="1061124" cy="1134424"/>
          </a:xfrm>
          <a:prstGeom prst="rect">
            <a:avLst/>
          </a:prstGeom>
          <a:noFill/>
          <a:ln>
            <a:solidFill>
              <a:srgbClr val="7FE7D3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4B05A0F-9576-4F10-A5AE-FDFC4A7315F1}"/>
              </a:ext>
            </a:extLst>
          </p:cNvPr>
          <p:cNvSpPr/>
          <p:nvPr/>
        </p:nvSpPr>
        <p:spPr>
          <a:xfrm>
            <a:off x="3385865" y="3992588"/>
            <a:ext cx="2000625" cy="935776"/>
          </a:xfrm>
          <a:prstGeom prst="rect">
            <a:avLst/>
          </a:prstGeom>
          <a:noFill/>
          <a:ln>
            <a:solidFill>
              <a:srgbClr val="39C2D7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A0007A4-271E-4F69-8101-2B7BC54D4559}"/>
              </a:ext>
            </a:extLst>
          </p:cNvPr>
          <p:cNvSpPr/>
          <p:nvPr/>
        </p:nvSpPr>
        <p:spPr>
          <a:xfrm>
            <a:off x="805578" y="3970936"/>
            <a:ext cx="2000626" cy="798072"/>
          </a:xfrm>
          <a:prstGeom prst="rect">
            <a:avLst/>
          </a:prstGeom>
          <a:noFill/>
          <a:ln>
            <a:solidFill>
              <a:srgbClr val="7FE7D3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pic>
        <p:nvPicPr>
          <p:cNvPr id="22" name="Graphic 21" descr="Question Mark with solid fill">
            <a:extLst>
              <a:ext uri="{FF2B5EF4-FFF2-40B4-BE49-F238E27FC236}">
                <a16:creationId xmlns:a16="http://schemas.microsoft.com/office/drawing/2014/main" id="{BA3807F7-8E49-474D-AC38-38F505CF56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22173" y="2653905"/>
            <a:ext cx="1161142" cy="1161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391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3000" tmFilter="0, 0; .2, .5; .8, .5; 1, 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1500" autoRev="1" fill="hold"/>
                                        <p:tgtEl>
                                          <p:spTgt spid="2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20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9" dur="100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5" grpId="0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p37"/>
          <p:cNvSpPr txBox="1">
            <a:spLocks noGrp="1"/>
          </p:cNvSpPr>
          <p:nvPr>
            <p:ph type="title"/>
          </p:nvPr>
        </p:nvSpPr>
        <p:spPr>
          <a:xfrm>
            <a:off x="539220" y="153834"/>
            <a:ext cx="6084000" cy="5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Моделирование БД</a:t>
            </a:r>
            <a:endParaRPr dirty="0"/>
          </a:p>
        </p:txBody>
      </p:sp>
      <p:sp>
        <p:nvSpPr>
          <p:cNvPr id="875" name="Google Shape;875;p37"/>
          <p:cNvSpPr txBox="1">
            <a:spLocks noGrp="1"/>
          </p:cNvSpPr>
          <p:nvPr>
            <p:ph type="body" idx="1"/>
          </p:nvPr>
        </p:nvSpPr>
        <p:spPr>
          <a:xfrm>
            <a:off x="481410" y="1653386"/>
            <a:ext cx="3450148" cy="114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ru-RU" dirty="0"/>
              <a:t>Идея</a:t>
            </a:r>
            <a:endParaRPr lang="en-US" dirty="0"/>
          </a:p>
          <a:p>
            <a:pPr algn="l"/>
            <a:r>
              <a:rPr lang="ru-RU" dirty="0"/>
              <a:t>Сущности предметной области</a:t>
            </a:r>
          </a:p>
          <a:p>
            <a:pPr algn="l"/>
            <a:r>
              <a:rPr lang="ru-RU" dirty="0"/>
              <a:t>Особенности предметной области</a:t>
            </a:r>
          </a:p>
          <a:p>
            <a:pPr algn="l"/>
            <a:r>
              <a:rPr lang="en-US" dirty="0"/>
              <a:t>ER </a:t>
            </a:r>
            <a:r>
              <a:rPr lang="ru-RU" dirty="0"/>
              <a:t>диаграмма</a:t>
            </a:r>
          </a:p>
          <a:p>
            <a:pPr marL="139700" indent="0">
              <a:buNone/>
            </a:pPr>
            <a:endParaRPr lang="ru-RU" dirty="0"/>
          </a:p>
          <a:p>
            <a:pPr marL="139700" indent="0">
              <a:buNone/>
            </a:pPr>
            <a:br>
              <a:rPr lang="ru-RU" dirty="0"/>
            </a:br>
            <a:endParaRPr lang="ru-RU" dirty="0"/>
          </a:p>
        </p:txBody>
      </p:sp>
      <p:sp>
        <p:nvSpPr>
          <p:cNvPr id="46" name="Google Shape;878;p37">
            <a:extLst>
              <a:ext uri="{FF2B5EF4-FFF2-40B4-BE49-F238E27FC236}">
                <a16:creationId xmlns:a16="http://schemas.microsoft.com/office/drawing/2014/main" id="{36D34334-0FA8-441E-B23C-ED9D9CBB4AB2}"/>
              </a:ext>
            </a:extLst>
          </p:cNvPr>
          <p:cNvSpPr txBox="1">
            <a:spLocks/>
          </p:cNvSpPr>
          <p:nvPr/>
        </p:nvSpPr>
        <p:spPr>
          <a:xfrm>
            <a:off x="314132" y="2741880"/>
            <a:ext cx="3450148" cy="5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Viga"/>
              <a:buNone/>
              <a:defRPr sz="1800" b="0" i="0" u="none" strike="noStrike" cap="none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ru-RU" dirty="0"/>
              <a:t>Логическое проектирование РБД</a:t>
            </a:r>
          </a:p>
        </p:txBody>
      </p:sp>
      <p:sp>
        <p:nvSpPr>
          <p:cNvPr id="49" name="Google Shape;878;p37">
            <a:extLst>
              <a:ext uri="{FF2B5EF4-FFF2-40B4-BE49-F238E27FC236}">
                <a16:creationId xmlns:a16="http://schemas.microsoft.com/office/drawing/2014/main" id="{61D57B54-A57B-4CAB-BDED-C3BF5261CBAA}"/>
              </a:ext>
            </a:extLst>
          </p:cNvPr>
          <p:cNvSpPr txBox="1">
            <a:spLocks/>
          </p:cNvSpPr>
          <p:nvPr/>
        </p:nvSpPr>
        <p:spPr>
          <a:xfrm>
            <a:off x="98638" y="1113686"/>
            <a:ext cx="3122487" cy="5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Viga"/>
              <a:buNone/>
              <a:defRPr sz="1800" b="0" i="0" u="none" strike="noStrike" cap="none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ru-RU" dirty="0"/>
              <a:t>Концептуальный уровень </a:t>
            </a:r>
          </a:p>
        </p:txBody>
      </p:sp>
      <p:sp>
        <p:nvSpPr>
          <p:cNvPr id="54" name="Google Shape;875;p37">
            <a:extLst>
              <a:ext uri="{FF2B5EF4-FFF2-40B4-BE49-F238E27FC236}">
                <a16:creationId xmlns:a16="http://schemas.microsoft.com/office/drawing/2014/main" id="{0CFC1C7F-5963-41DB-9CDC-117721BD6196}"/>
              </a:ext>
            </a:extLst>
          </p:cNvPr>
          <p:cNvSpPr txBox="1">
            <a:spLocks/>
          </p:cNvSpPr>
          <p:nvPr/>
        </p:nvSpPr>
        <p:spPr>
          <a:xfrm>
            <a:off x="314132" y="3239183"/>
            <a:ext cx="5126548" cy="114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●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○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■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●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○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■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●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○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DM Sans"/>
              <a:buChar char="■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algn="l"/>
            <a:r>
              <a:rPr lang="ru-RU" dirty="0"/>
              <a:t>Составление схем реляционных отношений</a:t>
            </a:r>
          </a:p>
          <a:p>
            <a:pPr algn="l"/>
            <a:r>
              <a:rPr lang="ru-RU" dirty="0"/>
              <a:t>Нормализация</a:t>
            </a:r>
          </a:p>
          <a:p>
            <a:pPr algn="l"/>
            <a:r>
              <a:rPr lang="ru-RU" dirty="0"/>
              <a:t>Схема БД после нормализации</a:t>
            </a:r>
          </a:p>
          <a:p>
            <a:pPr algn="l"/>
            <a:r>
              <a:rPr lang="ru-RU" dirty="0"/>
              <a:t>Определение дополнительных ограничений целостности</a:t>
            </a:r>
          </a:p>
        </p:txBody>
      </p:sp>
      <p:sp>
        <p:nvSpPr>
          <p:cNvPr id="59" name="Google Shape;878;p37">
            <a:extLst>
              <a:ext uri="{FF2B5EF4-FFF2-40B4-BE49-F238E27FC236}">
                <a16:creationId xmlns:a16="http://schemas.microsoft.com/office/drawing/2014/main" id="{A1BE95CD-F9E6-4D27-98C4-AA87831B64DC}"/>
              </a:ext>
            </a:extLst>
          </p:cNvPr>
          <p:cNvSpPr txBox="1">
            <a:spLocks/>
          </p:cNvSpPr>
          <p:nvPr/>
        </p:nvSpPr>
        <p:spPr>
          <a:xfrm>
            <a:off x="4848032" y="1518829"/>
            <a:ext cx="3450148" cy="5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Viga"/>
              <a:buNone/>
              <a:defRPr sz="1800" b="0" i="0" u="none" strike="noStrike" cap="none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ru-RU" dirty="0"/>
              <a:t>Физическое проектирование </a:t>
            </a:r>
            <a:r>
              <a:rPr lang="en-US" dirty="0"/>
              <a:t>РБД</a:t>
            </a:r>
          </a:p>
          <a:p>
            <a:endParaRPr lang="ru-RU" dirty="0"/>
          </a:p>
        </p:txBody>
      </p:sp>
      <p:sp>
        <p:nvSpPr>
          <p:cNvPr id="60" name="Google Shape;875;p37">
            <a:extLst>
              <a:ext uri="{FF2B5EF4-FFF2-40B4-BE49-F238E27FC236}">
                <a16:creationId xmlns:a16="http://schemas.microsoft.com/office/drawing/2014/main" id="{CADEA14F-EF7F-4744-A1B0-669F924B49BB}"/>
              </a:ext>
            </a:extLst>
          </p:cNvPr>
          <p:cNvSpPr txBox="1">
            <a:spLocks/>
          </p:cNvSpPr>
          <p:nvPr/>
        </p:nvSpPr>
        <p:spPr>
          <a:xfrm>
            <a:off x="4985551" y="1840632"/>
            <a:ext cx="3450148" cy="114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●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○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■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●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○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■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●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○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DM Sans"/>
              <a:buChar char="■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139700" indent="0" algn="l">
              <a:buNone/>
            </a:pPr>
            <a:r>
              <a:rPr lang="ru-RU" dirty="0"/>
              <a:t>Создание объектов в БДх посредствам </a:t>
            </a:r>
            <a:r>
              <a:rPr lang="en-US" dirty="0"/>
              <a:t>SQL (Create table</a:t>
            </a:r>
            <a:r>
              <a:rPr lang="ru-RU" dirty="0"/>
              <a:t> </a:t>
            </a:r>
            <a:r>
              <a:rPr lang="en-US" dirty="0"/>
              <a:t>…)</a:t>
            </a:r>
            <a:endParaRPr lang="ru-RU" dirty="0"/>
          </a:p>
          <a:p>
            <a:pPr marL="139700" indent="0">
              <a:buFont typeface="DM Sans"/>
              <a:buNone/>
            </a:pPr>
            <a:endParaRPr lang="ru-RU" dirty="0"/>
          </a:p>
          <a:p>
            <a:pPr marL="139700" indent="0">
              <a:buFont typeface="DM Sans"/>
              <a:buNone/>
            </a:pPr>
            <a:br>
              <a:rPr lang="ru-RU" dirty="0"/>
            </a:br>
            <a:endParaRPr lang="ru-RU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36"/>
          <p:cNvSpPr txBox="1">
            <a:spLocks noGrp="1"/>
          </p:cNvSpPr>
          <p:nvPr>
            <p:ph type="title"/>
          </p:nvPr>
        </p:nvSpPr>
        <p:spPr>
          <a:xfrm>
            <a:off x="321825" y="175433"/>
            <a:ext cx="6084000" cy="5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/>
              <a:t>Концептуальный уровень 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D3DF6390-FD28-468A-8890-FE7E2E978A6A}"/>
              </a:ext>
            </a:extLst>
          </p:cNvPr>
          <p:cNvSpPr/>
          <p:nvPr/>
        </p:nvSpPr>
        <p:spPr>
          <a:xfrm>
            <a:off x="1995689" y="1057249"/>
            <a:ext cx="4653905" cy="781243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b="1" dirty="0">
                <a:solidFill>
                  <a:srgbClr val="006498"/>
                </a:solidFill>
              </a:rPr>
              <a:t>Определяем идею: </a:t>
            </a:r>
            <a:r>
              <a:rPr lang="ru-RU" sz="1400" dirty="0">
                <a:solidFill>
                  <a:srgbClr val="006498"/>
                </a:solidFill>
              </a:rPr>
              <a:t>какую информацию будем хранить и для чего нам конкретная БДх</a:t>
            </a:r>
          </a:p>
          <a:p>
            <a:pPr algn="ctr"/>
            <a:endParaRPr lang="en-US" dirty="0"/>
          </a:p>
        </p:txBody>
      </p:sp>
      <p:pic>
        <p:nvPicPr>
          <p:cNvPr id="12" name="Graphic 11" descr="Lights On outline">
            <a:extLst>
              <a:ext uri="{FF2B5EF4-FFF2-40B4-BE49-F238E27FC236}">
                <a16:creationId xmlns:a16="http://schemas.microsoft.com/office/drawing/2014/main" id="{3F3BA66A-9603-482C-8B3A-0922B07276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65549" y="3303351"/>
            <a:ext cx="714400" cy="714400"/>
          </a:xfrm>
          <a:prstGeom prst="rect">
            <a:avLst/>
          </a:prstGeom>
        </p:spPr>
      </p:pic>
      <p:sp>
        <p:nvSpPr>
          <p:cNvPr id="20" name="Google Shape;630;p36">
            <a:extLst>
              <a:ext uri="{FF2B5EF4-FFF2-40B4-BE49-F238E27FC236}">
                <a16:creationId xmlns:a16="http://schemas.microsoft.com/office/drawing/2014/main" id="{72A0ADFA-FC6A-4CA3-B71A-DE3F587A7E6E}"/>
              </a:ext>
            </a:extLst>
          </p:cNvPr>
          <p:cNvSpPr txBox="1">
            <a:spLocks/>
          </p:cNvSpPr>
          <p:nvPr/>
        </p:nvSpPr>
        <p:spPr>
          <a:xfrm>
            <a:off x="1364345" y="4823881"/>
            <a:ext cx="5697282" cy="5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Viga"/>
              <a:buNone/>
              <a:defRPr sz="1800" b="0" i="0" u="none" strike="noStrike" cap="none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ru-RU" sz="1400" dirty="0">
                <a:solidFill>
                  <a:srgbClr val="006498"/>
                </a:solidFill>
              </a:rPr>
              <a:t>Описание должно быть подробным, необходимо проработать все аспекты жизни организации, определить все взаимодействия и участников.</a:t>
            </a:r>
          </a:p>
          <a:p>
            <a:pPr algn="ctr"/>
            <a:endParaRPr lang="en-US" sz="1400" dirty="0"/>
          </a:p>
          <a:p>
            <a:pPr algn="l"/>
            <a:endParaRPr lang="ru-RU" sz="1400" dirty="0">
              <a:solidFill>
                <a:srgbClr val="006498"/>
              </a:solidFill>
            </a:endParaRPr>
          </a:p>
        </p:txBody>
      </p:sp>
      <p:sp>
        <p:nvSpPr>
          <p:cNvPr id="21" name="Google Shape;630;p36">
            <a:extLst>
              <a:ext uri="{FF2B5EF4-FFF2-40B4-BE49-F238E27FC236}">
                <a16:creationId xmlns:a16="http://schemas.microsoft.com/office/drawing/2014/main" id="{D3D82A32-437E-4830-AD3B-7007ACC409F0}"/>
              </a:ext>
            </a:extLst>
          </p:cNvPr>
          <p:cNvSpPr txBox="1">
            <a:spLocks/>
          </p:cNvSpPr>
          <p:nvPr/>
        </p:nvSpPr>
        <p:spPr>
          <a:xfrm>
            <a:off x="499516" y="1838492"/>
            <a:ext cx="7130729" cy="19363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Viga"/>
              <a:buNone/>
              <a:defRPr sz="1800" b="0" i="0" u="none" strike="noStrike" cap="none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ru-RU" sz="1400" b="1" dirty="0">
                <a:solidFill>
                  <a:srgbClr val="006498"/>
                </a:solidFill>
              </a:rPr>
              <a:t>Создадим БДх для обслуживания нужд организации и руководства. </a:t>
            </a:r>
          </a:p>
          <a:p>
            <a:r>
              <a:rPr lang="ru-RU" sz="1400" b="1" dirty="0">
                <a:solidFill>
                  <a:srgbClr val="006498"/>
                </a:solidFill>
              </a:rPr>
              <a:t>Основная деятельность – выполнение проектов. </a:t>
            </a:r>
          </a:p>
          <a:p>
            <a:r>
              <a:rPr lang="ru-RU" sz="1400" b="1" dirty="0">
                <a:solidFill>
                  <a:srgbClr val="006498"/>
                </a:solidFill>
              </a:rPr>
              <a:t>Проекты должны выполняться в определнные сроки, в один или несколько этапов. </a:t>
            </a:r>
          </a:p>
          <a:p>
            <a:pPr algn="ctr"/>
            <a:endParaRPr lang="en-US" sz="1100" dirty="0"/>
          </a:p>
          <a:p>
            <a:pPr algn="ctr"/>
            <a:endParaRPr lang="ru-RU" sz="1400" b="1" dirty="0">
              <a:solidFill>
                <a:srgbClr val="006498"/>
              </a:solidFill>
            </a:endParaRPr>
          </a:p>
          <a:p>
            <a:pPr algn="ctr"/>
            <a:endParaRPr lang="en-US" sz="1400" dirty="0"/>
          </a:p>
          <a:p>
            <a:pPr algn="l"/>
            <a:endParaRPr lang="ru-RU" sz="1400" b="1" dirty="0">
              <a:solidFill>
                <a:srgbClr val="00649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4160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36"/>
          <p:cNvSpPr txBox="1">
            <a:spLocks noGrp="1"/>
          </p:cNvSpPr>
          <p:nvPr>
            <p:ph type="title"/>
          </p:nvPr>
        </p:nvSpPr>
        <p:spPr>
          <a:xfrm>
            <a:off x="321825" y="175433"/>
            <a:ext cx="6084000" cy="5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/>
              <a:t>Концептуальный уровень </a:t>
            </a:r>
          </a:p>
        </p:txBody>
      </p:sp>
      <p:sp>
        <p:nvSpPr>
          <p:cNvPr id="261" name="Google Shape;629;p36">
            <a:extLst>
              <a:ext uri="{FF2B5EF4-FFF2-40B4-BE49-F238E27FC236}">
                <a16:creationId xmlns:a16="http://schemas.microsoft.com/office/drawing/2014/main" id="{C94BD9B8-56A4-4DD1-A252-DE7D7F1AD0FE}"/>
              </a:ext>
            </a:extLst>
          </p:cNvPr>
          <p:cNvSpPr txBox="1">
            <a:spLocks/>
          </p:cNvSpPr>
          <p:nvPr/>
        </p:nvSpPr>
        <p:spPr>
          <a:xfrm>
            <a:off x="1110370" y="1767729"/>
            <a:ext cx="7945876" cy="7193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●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○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■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●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○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■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●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○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DM Sans"/>
              <a:buChar char="■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>
              <a:spcAft>
                <a:spcPts val="1600"/>
              </a:spcAft>
              <a:buNone/>
            </a:pPr>
            <a:r>
              <a:rPr lang="ru-RU" dirty="0">
                <a:solidFill>
                  <a:schemeClr val="accent6">
                    <a:lumMod val="50000"/>
                  </a:schemeClr>
                </a:solidFill>
              </a:rPr>
              <a:t>Отделы</a:t>
            </a:r>
            <a:r>
              <a:rPr lang="ru-RU" dirty="0"/>
              <a:t>. Атрибуты: название, аббревиатура, кабинет, телефоны.</a:t>
            </a:r>
            <a:endParaRPr lang="en-US" dirty="0"/>
          </a:p>
          <a:p>
            <a:pPr marL="0" indent="0" algn="l">
              <a:spcAft>
                <a:spcPts val="1600"/>
              </a:spcAft>
              <a:buFont typeface="DM Sans"/>
              <a:buNone/>
            </a:pPr>
            <a:endParaRPr lang="ru-RU" dirty="0"/>
          </a:p>
        </p:txBody>
      </p:sp>
      <p:sp>
        <p:nvSpPr>
          <p:cNvPr id="262" name="Google Shape;629;p36">
            <a:extLst>
              <a:ext uri="{FF2B5EF4-FFF2-40B4-BE49-F238E27FC236}">
                <a16:creationId xmlns:a16="http://schemas.microsoft.com/office/drawing/2014/main" id="{3ED1F63B-61F8-450D-A796-5AA08B1FFBCB}"/>
              </a:ext>
            </a:extLst>
          </p:cNvPr>
          <p:cNvSpPr txBox="1">
            <a:spLocks/>
          </p:cNvSpPr>
          <p:nvPr/>
        </p:nvSpPr>
        <p:spPr>
          <a:xfrm>
            <a:off x="1076033" y="2328865"/>
            <a:ext cx="7945876" cy="7193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●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○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■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●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○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■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●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○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DM Sans"/>
              <a:buChar char="■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>
              <a:spcAft>
                <a:spcPts val="1600"/>
              </a:spcAft>
              <a:buNone/>
            </a:pPr>
            <a:r>
              <a:rPr lang="ru-RU" dirty="0">
                <a:solidFill>
                  <a:schemeClr val="accent6">
                    <a:lumMod val="50000"/>
                  </a:schemeClr>
                </a:solidFill>
              </a:rPr>
              <a:t>Сотрудники</a:t>
            </a:r>
            <a:r>
              <a:rPr lang="ru-RU" dirty="0"/>
              <a:t>. Атрибуты: ФИО, паспортные данные, дата рождения, пол, номер пенсионного страхового свидетельства, адреса, телефоны (рабочий, домашний, мобильный), данные об образовании (вид образования – высшее, среднее и т.д., – специальность, номер диплома, дата окончания учебного заведения), должность, оклад, логин (имя пользователя)</a:t>
            </a:r>
          </a:p>
        </p:txBody>
      </p:sp>
      <p:sp>
        <p:nvSpPr>
          <p:cNvPr id="263" name="Google Shape;629;p36">
            <a:extLst>
              <a:ext uri="{FF2B5EF4-FFF2-40B4-BE49-F238E27FC236}">
                <a16:creationId xmlns:a16="http://schemas.microsoft.com/office/drawing/2014/main" id="{DDF8C44C-709B-4954-8040-476A866DA6AB}"/>
              </a:ext>
            </a:extLst>
          </p:cNvPr>
          <p:cNvSpPr txBox="1">
            <a:spLocks/>
          </p:cNvSpPr>
          <p:nvPr/>
        </p:nvSpPr>
        <p:spPr>
          <a:xfrm>
            <a:off x="1076033" y="3461611"/>
            <a:ext cx="7945876" cy="7193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●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○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■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●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○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■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●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○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DM Sans"/>
              <a:buChar char="■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>
              <a:spcAft>
                <a:spcPts val="1600"/>
              </a:spcAft>
              <a:buNone/>
            </a:pPr>
            <a:r>
              <a:rPr lang="ru-RU" dirty="0">
                <a:solidFill>
                  <a:schemeClr val="accent6">
                    <a:lumMod val="50000"/>
                  </a:schemeClr>
                </a:solidFill>
              </a:rPr>
              <a:t>Проекты</a:t>
            </a:r>
            <a:r>
              <a:rPr lang="ru-RU" dirty="0"/>
              <a:t>. Атрибуты: номер договора; полное название проекта; сокращённое название проекта; дата подписания договора; заказчик; контактные данные заказчика; дата начала проекта; дата завершения роекта; сумма по проекту; дата реальной сдачи проекта; сумма, полученная по проекту на текущую дату</a:t>
            </a:r>
          </a:p>
        </p:txBody>
      </p:sp>
      <p:sp>
        <p:nvSpPr>
          <p:cNvPr id="21" name="Google Shape;630;p36">
            <a:extLst>
              <a:ext uri="{FF2B5EF4-FFF2-40B4-BE49-F238E27FC236}">
                <a16:creationId xmlns:a16="http://schemas.microsoft.com/office/drawing/2014/main" id="{82D30A59-9FCB-4BB6-9B58-14861F38CE9F}"/>
              </a:ext>
            </a:extLst>
          </p:cNvPr>
          <p:cNvSpPr txBox="1">
            <a:spLocks/>
          </p:cNvSpPr>
          <p:nvPr/>
        </p:nvSpPr>
        <p:spPr>
          <a:xfrm>
            <a:off x="-111138" y="829876"/>
            <a:ext cx="6765512" cy="1593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Viga"/>
              <a:buNone/>
              <a:defRPr sz="1800" b="0" i="0" u="none" strike="noStrike" cap="none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ru-RU" sz="1600" b="1" dirty="0">
                <a:solidFill>
                  <a:srgbClr val="006498"/>
                </a:solidFill>
              </a:rPr>
              <a:t>Сущности предметной области</a:t>
            </a:r>
          </a:p>
          <a:p>
            <a:r>
              <a:rPr lang="ru-RU" sz="1400" b="1" dirty="0">
                <a:solidFill>
                  <a:srgbClr val="006498"/>
                </a:solidFill>
              </a:rPr>
              <a:t>Определим все сущности нашей БДх. И опишем их атрибуты (свойства)</a:t>
            </a:r>
          </a:p>
          <a:p>
            <a:endParaRPr lang="ru-RU" sz="1400" b="1" dirty="0">
              <a:solidFill>
                <a:srgbClr val="006498"/>
              </a:solidFill>
            </a:endParaRPr>
          </a:p>
          <a:p>
            <a:pPr algn="ctr"/>
            <a:endParaRPr lang="en-US" sz="1100" dirty="0"/>
          </a:p>
          <a:p>
            <a:pPr algn="ctr"/>
            <a:endParaRPr lang="ru-RU" sz="1400" b="1" dirty="0">
              <a:solidFill>
                <a:srgbClr val="006498"/>
              </a:solidFill>
            </a:endParaRPr>
          </a:p>
          <a:p>
            <a:pPr algn="ctr"/>
            <a:endParaRPr lang="en-US" sz="1400" dirty="0"/>
          </a:p>
          <a:p>
            <a:pPr algn="l"/>
            <a:endParaRPr lang="ru-RU" sz="1400" b="1" dirty="0">
              <a:solidFill>
                <a:srgbClr val="006498"/>
              </a:solidFill>
            </a:endParaRPr>
          </a:p>
        </p:txBody>
      </p:sp>
      <p:pic>
        <p:nvPicPr>
          <p:cNvPr id="13" name="Graphic 12" descr="Barn outline">
            <a:extLst>
              <a:ext uri="{FF2B5EF4-FFF2-40B4-BE49-F238E27FC236}">
                <a16:creationId xmlns:a16="http://schemas.microsoft.com/office/drawing/2014/main" id="{91456D58-0B24-47D6-9F40-96CCD9FD8F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603263" y="1574859"/>
            <a:ext cx="378309" cy="378309"/>
          </a:xfrm>
          <a:prstGeom prst="rect">
            <a:avLst/>
          </a:prstGeom>
        </p:spPr>
      </p:pic>
      <p:pic>
        <p:nvPicPr>
          <p:cNvPr id="24" name="Graphic 23" descr="Brontosaurus outline">
            <a:extLst>
              <a:ext uri="{FF2B5EF4-FFF2-40B4-BE49-F238E27FC236}">
                <a16:creationId xmlns:a16="http://schemas.microsoft.com/office/drawing/2014/main" id="{D8505E6A-057D-438A-8FD5-B6420DE350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7025" y="2624145"/>
            <a:ext cx="414938" cy="414938"/>
          </a:xfrm>
          <a:prstGeom prst="rect">
            <a:avLst/>
          </a:prstGeom>
        </p:spPr>
      </p:pic>
      <p:pic>
        <p:nvPicPr>
          <p:cNvPr id="28" name="Graphic 27" descr="Bank outline">
            <a:extLst>
              <a:ext uri="{FF2B5EF4-FFF2-40B4-BE49-F238E27FC236}">
                <a16:creationId xmlns:a16="http://schemas.microsoft.com/office/drawing/2014/main" id="{01DEEBEC-33A8-4D7C-A569-F2D1E823129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H="1">
            <a:off x="697724" y="1941976"/>
            <a:ext cx="378309" cy="378309"/>
          </a:xfrm>
          <a:prstGeom prst="rect">
            <a:avLst/>
          </a:prstGeom>
        </p:spPr>
      </p:pic>
      <p:pic>
        <p:nvPicPr>
          <p:cNvPr id="30" name="Graphic 29" descr="Bug under magnifying glass outline">
            <a:extLst>
              <a:ext uri="{FF2B5EF4-FFF2-40B4-BE49-F238E27FC236}">
                <a16:creationId xmlns:a16="http://schemas.microsoft.com/office/drawing/2014/main" id="{FBF3C921-E902-41FB-AF54-85F87AD1CD2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18076" y="3709692"/>
            <a:ext cx="414938" cy="414938"/>
          </a:xfrm>
          <a:prstGeom prst="rect">
            <a:avLst/>
          </a:prstGeom>
        </p:spPr>
      </p:pic>
      <p:pic>
        <p:nvPicPr>
          <p:cNvPr id="32" name="Graphic 31" descr="Building outline">
            <a:extLst>
              <a:ext uri="{FF2B5EF4-FFF2-40B4-BE49-F238E27FC236}">
                <a16:creationId xmlns:a16="http://schemas.microsoft.com/office/drawing/2014/main" id="{8230FA4A-2B33-40D3-B086-7DEFF20CF04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flipH="1">
            <a:off x="310020" y="1810189"/>
            <a:ext cx="378309" cy="378309"/>
          </a:xfrm>
          <a:prstGeom prst="rect">
            <a:avLst/>
          </a:prstGeom>
        </p:spPr>
      </p:pic>
      <p:pic>
        <p:nvPicPr>
          <p:cNvPr id="34" name="Graphic 33" descr="Canyon scene outline">
            <a:extLst>
              <a:ext uri="{FF2B5EF4-FFF2-40B4-BE49-F238E27FC236}">
                <a16:creationId xmlns:a16="http://schemas.microsoft.com/office/drawing/2014/main" id="{5DFAE30E-FA25-47A0-896B-1F761E7B8BF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30797" y="3766043"/>
            <a:ext cx="414938" cy="414938"/>
          </a:xfrm>
          <a:prstGeom prst="rect">
            <a:avLst/>
          </a:prstGeom>
        </p:spPr>
      </p:pic>
      <p:pic>
        <p:nvPicPr>
          <p:cNvPr id="36" name="Graphic 35" descr="Care outline">
            <a:extLst>
              <a:ext uri="{FF2B5EF4-FFF2-40B4-BE49-F238E27FC236}">
                <a16:creationId xmlns:a16="http://schemas.microsoft.com/office/drawing/2014/main" id="{311ADF50-3538-4978-B834-FE8CA37CEB0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03263" y="3353768"/>
            <a:ext cx="414938" cy="414938"/>
          </a:xfrm>
          <a:prstGeom prst="rect">
            <a:avLst/>
          </a:prstGeom>
        </p:spPr>
      </p:pic>
      <p:pic>
        <p:nvPicPr>
          <p:cNvPr id="44" name="Graphic 43" descr="Woman Shrugging outline">
            <a:extLst>
              <a:ext uri="{FF2B5EF4-FFF2-40B4-BE49-F238E27FC236}">
                <a16:creationId xmlns:a16="http://schemas.microsoft.com/office/drawing/2014/main" id="{F06C0430-EE52-4CC7-95F9-4B93103E6FD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593555" y="2442840"/>
            <a:ext cx="317690" cy="317690"/>
          </a:xfrm>
          <a:prstGeom prst="rect">
            <a:avLst/>
          </a:prstGeom>
        </p:spPr>
      </p:pic>
      <p:pic>
        <p:nvPicPr>
          <p:cNvPr id="48" name="Graphic 47" descr="Hero Male outline">
            <a:extLst>
              <a:ext uri="{FF2B5EF4-FFF2-40B4-BE49-F238E27FC236}">
                <a16:creationId xmlns:a16="http://schemas.microsoft.com/office/drawing/2014/main" id="{F3316230-D103-4E92-B28C-EF490F40D641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278703" y="2651886"/>
            <a:ext cx="317690" cy="31769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36"/>
          <p:cNvSpPr txBox="1">
            <a:spLocks noGrp="1"/>
          </p:cNvSpPr>
          <p:nvPr>
            <p:ph type="title"/>
          </p:nvPr>
        </p:nvSpPr>
        <p:spPr>
          <a:xfrm>
            <a:off x="321825" y="175433"/>
            <a:ext cx="6084000" cy="5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/>
              <a:t>Концептуальный уровень </a:t>
            </a:r>
          </a:p>
        </p:txBody>
      </p:sp>
      <p:sp>
        <p:nvSpPr>
          <p:cNvPr id="629" name="Google Shape;629;p36"/>
          <p:cNvSpPr txBox="1">
            <a:spLocks noGrp="1"/>
          </p:cNvSpPr>
          <p:nvPr>
            <p:ph type="body" idx="3"/>
          </p:nvPr>
        </p:nvSpPr>
        <p:spPr>
          <a:xfrm>
            <a:off x="321825" y="1198201"/>
            <a:ext cx="7945876" cy="7193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ru-RU" sz="1200" dirty="0">
                <a:solidFill>
                  <a:srgbClr val="006498"/>
                </a:solidFill>
              </a:rPr>
              <a:t>Связь ОТДЕЛЫ-СОТРУДНИК. </a:t>
            </a:r>
            <a:r>
              <a:rPr lang="ru-RU" sz="1200" dirty="0">
                <a:solidFill>
                  <a:schemeClr val="accent6">
                    <a:lumMod val="50000"/>
                  </a:schemeClr>
                </a:solidFill>
              </a:rPr>
              <a:t>Каждый сотрудник работает в определённом отделе, в каждом отделе могут работать несколько сотрудников. Если мы только создали отдел, может случится так, что в нем какое-то время не будет сотрудников.</a:t>
            </a:r>
            <a:endParaRPr sz="12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51" name="Google Shape;630;p36">
            <a:extLst>
              <a:ext uri="{FF2B5EF4-FFF2-40B4-BE49-F238E27FC236}">
                <a16:creationId xmlns:a16="http://schemas.microsoft.com/office/drawing/2014/main" id="{5509EE82-84DB-43DB-8CF8-DA0D5F4F1AEB}"/>
              </a:ext>
            </a:extLst>
          </p:cNvPr>
          <p:cNvSpPr txBox="1">
            <a:spLocks/>
          </p:cNvSpPr>
          <p:nvPr/>
        </p:nvSpPr>
        <p:spPr>
          <a:xfrm>
            <a:off x="321825" y="503153"/>
            <a:ext cx="5482331" cy="5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Viga"/>
              <a:buNone/>
              <a:defRPr sz="1800" b="0" i="0" u="none" strike="noStrike" cap="none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ru-RU" sz="1400" b="1" dirty="0">
                <a:solidFill>
                  <a:srgbClr val="006498"/>
                </a:solidFill>
              </a:rPr>
              <a:t>Особенности предметной области: </a:t>
            </a:r>
          </a:p>
        </p:txBody>
      </p:sp>
      <p:sp>
        <p:nvSpPr>
          <p:cNvPr id="252" name="Google Shape;629;p36">
            <a:extLst>
              <a:ext uri="{FF2B5EF4-FFF2-40B4-BE49-F238E27FC236}">
                <a16:creationId xmlns:a16="http://schemas.microsoft.com/office/drawing/2014/main" id="{5ADC97F7-DCA3-446D-BDAA-25545581C740}"/>
              </a:ext>
            </a:extLst>
          </p:cNvPr>
          <p:cNvSpPr txBox="1">
            <a:spLocks/>
          </p:cNvSpPr>
          <p:nvPr/>
        </p:nvSpPr>
        <p:spPr>
          <a:xfrm>
            <a:off x="876299" y="896406"/>
            <a:ext cx="7945876" cy="7193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●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○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■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●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○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■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●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○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DM Sans"/>
              <a:buChar char="■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>
              <a:spcAft>
                <a:spcPts val="1600"/>
              </a:spcAft>
              <a:buFont typeface="DM Sans"/>
              <a:buNone/>
            </a:pPr>
            <a:r>
              <a:rPr lang="ru-RU" sz="1000" dirty="0"/>
              <a:t>Здесь мы определяем связи и взаимоотношения наших сущностей</a:t>
            </a:r>
          </a:p>
        </p:txBody>
      </p:sp>
      <p:sp>
        <p:nvSpPr>
          <p:cNvPr id="13" name="Google Shape;629;p36">
            <a:extLst>
              <a:ext uri="{FF2B5EF4-FFF2-40B4-BE49-F238E27FC236}">
                <a16:creationId xmlns:a16="http://schemas.microsoft.com/office/drawing/2014/main" id="{206BDF0A-4C27-408A-8894-C1C7A4AD9EE4}"/>
              </a:ext>
            </a:extLst>
          </p:cNvPr>
          <p:cNvSpPr txBox="1">
            <a:spLocks/>
          </p:cNvSpPr>
          <p:nvPr/>
        </p:nvSpPr>
        <p:spPr>
          <a:xfrm>
            <a:off x="321825" y="1917571"/>
            <a:ext cx="7945876" cy="7193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●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○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■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●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○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■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●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○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DM Sans"/>
              <a:buChar char="■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>
              <a:spcAft>
                <a:spcPts val="1600"/>
              </a:spcAft>
              <a:buFont typeface="DM Sans"/>
              <a:buNone/>
            </a:pPr>
            <a:r>
              <a:rPr lang="ru-RU" sz="1200" dirty="0">
                <a:solidFill>
                  <a:srgbClr val="006498"/>
                </a:solidFill>
              </a:rPr>
              <a:t>Связь ОТДЕЛЫ-ПРОЕКТЫ. </a:t>
            </a:r>
            <a:r>
              <a:rPr lang="ru-RU" sz="1200" dirty="0">
                <a:solidFill>
                  <a:schemeClr val="accent6">
                    <a:lumMod val="50000"/>
                  </a:schemeClr>
                </a:solidFill>
              </a:rPr>
              <a:t>Каждый проект относится к определённому отделу, каждый отдел может отвечать за несколько проектов</a:t>
            </a:r>
          </a:p>
        </p:txBody>
      </p:sp>
      <p:sp>
        <p:nvSpPr>
          <p:cNvPr id="14" name="Google Shape;629;p36">
            <a:extLst>
              <a:ext uri="{FF2B5EF4-FFF2-40B4-BE49-F238E27FC236}">
                <a16:creationId xmlns:a16="http://schemas.microsoft.com/office/drawing/2014/main" id="{3275CF1E-9EFF-4BA6-A746-FC8DB4D84335}"/>
              </a:ext>
            </a:extLst>
          </p:cNvPr>
          <p:cNvSpPr txBox="1">
            <a:spLocks/>
          </p:cNvSpPr>
          <p:nvPr/>
        </p:nvSpPr>
        <p:spPr>
          <a:xfrm>
            <a:off x="321825" y="2498767"/>
            <a:ext cx="7945876" cy="7193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●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○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■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●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○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■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●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○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DM Sans"/>
              <a:buChar char="■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>
              <a:spcAft>
                <a:spcPts val="1600"/>
              </a:spcAft>
              <a:buFont typeface="DM Sans"/>
              <a:buNone/>
            </a:pPr>
            <a:r>
              <a:rPr lang="ru-RU" sz="1200" dirty="0">
                <a:solidFill>
                  <a:srgbClr val="006498"/>
                </a:solidFill>
              </a:rPr>
              <a:t>Связь СОТРУДНИК-ПРОЕКТЫ. </a:t>
            </a:r>
            <a:r>
              <a:rPr lang="ru-RU" sz="1200" dirty="0">
                <a:solidFill>
                  <a:schemeClr val="accent6">
                    <a:lumMod val="50000"/>
                  </a:schemeClr>
                </a:solidFill>
              </a:rPr>
              <a:t>Каждый сотрудник может принимать участие в выполнении нескольких проектов, над каждым проектом может трудиться несколько сотрудников</a:t>
            </a:r>
          </a:p>
        </p:txBody>
      </p:sp>
      <p:sp>
        <p:nvSpPr>
          <p:cNvPr id="4" name="Flowchart: Process 3">
            <a:extLst>
              <a:ext uri="{FF2B5EF4-FFF2-40B4-BE49-F238E27FC236}">
                <a16:creationId xmlns:a16="http://schemas.microsoft.com/office/drawing/2014/main" id="{BD6FB83F-C6D9-4A80-837C-54E5ED19E42B}"/>
              </a:ext>
            </a:extLst>
          </p:cNvPr>
          <p:cNvSpPr/>
          <p:nvPr/>
        </p:nvSpPr>
        <p:spPr>
          <a:xfrm>
            <a:off x="1051082" y="3146083"/>
            <a:ext cx="1005840" cy="342900"/>
          </a:xfrm>
          <a:prstGeom prst="flowChartProcess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800" dirty="0">
                <a:solidFill>
                  <a:srgbClr val="006498"/>
                </a:solidFill>
              </a:rPr>
              <a:t>отделы</a:t>
            </a:r>
            <a:endParaRPr lang="en-US" sz="800" dirty="0">
              <a:solidFill>
                <a:srgbClr val="006498"/>
              </a:solidFill>
            </a:endParaRPr>
          </a:p>
        </p:txBody>
      </p:sp>
      <p:sp>
        <p:nvSpPr>
          <p:cNvPr id="17" name="Flowchart: Process 16">
            <a:extLst>
              <a:ext uri="{FF2B5EF4-FFF2-40B4-BE49-F238E27FC236}">
                <a16:creationId xmlns:a16="http://schemas.microsoft.com/office/drawing/2014/main" id="{C901E4B5-65A1-4A94-860C-80A66DC7E28F}"/>
              </a:ext>
            </a:extLst>
          </p:cNvPr>
          <p:cNvSpPr/>
          <p:nvPr/>
        </p:nvSpPr>
        <p:spPr>
          <a:xfrm>
            <a:off x="4938566" y="3143543"/>
            <a:ext cx="1005840" cy="342900"/>
          </a:xfrm>
          <a:prstGeom prst="flowChartProcess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800" dirty="0">
                <a:solidFill>
                  <a:srgbClr val="006498"/>
                </a:solidFill>
              </a:rPr>
              <a:t>проекты</a:t>
            </a:r>
            <a:endParaRPr lang="en-US" sz="800" dirty="0">
              <a:solidFill>
                <a:srgbClr val="006498"/>
              </a:solidFill>
            </a:endParaRPr>
          </a:p>
        </p:txBody>
      </p:sp>
      <p:sp>
        <p:nvSpPr>
          <p:cNvPr id="18" name="Flowchart: Process 17">
            <a:extLst>
              <a:ext uri="{FF2B5EF4-FFF2-40B4-BE49-F238E27FC236}">
                <a16:creationId xmlns:a16="http://schemas.microsoft.com/office/drawing/2014/main" id="{0364282C-AE3D-45F8-89E4-9EAA17687C9C}"/>
              </a:ext>
            </a:extLst>
          </p:cNvPr>
          <p:cNvSpPr/>
          <p:nvPr/>
        </p:nvSpPr>
        <p:spPr>
          <a:xfrm>
            <a:off x="1043267" y="4625167"/>
            <a:ext cx="1005840" cy="342900"/>
          </a:xfrm>
          <a:prstGeom prst="flowChartProcess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800" dirty="0">
                <a:solidFill>
                  <a:srgbClr val="006498"/>
                </a:solidFill>
              </a:rPr>
              <a:t>сотрудники</a:t>
            </a:r>
            <a:endParaRPr lang="en-US" sz="800" dirty="0">
              <a:solidFill>
                <a:srgbClr val="006498"/>
              </a:solidFill>
            </a:endParaRPr>
          </a:p>
        </p:txBody>
      </p:sp>
      <p:sp>
        <p:nvSpPr>
          <p:cNvPr id="19" name="Flowchart: Process 18">
            <a:extLst>
              <a:ext uri="{FF2B5EF4-FFF2-40B4-BE49-F238E27FC236}">
                <a16:creationId xmlns:a16="http://schemas.microsoft.com/office/drawing/2014/main" id="{CBEB1E92-BABD-48B3-A71A-6606EE530332}"/>
              </a:ext>
            </a:extLst>
          </p:cNvPr>
          <p:cNvSpPr/>
          <p:nvPr/>
        </p:nvSpPr>
        <p:spPr>
          <a:xfrm>
            <a:off x="4949593" y="4638368"/>
            <a:ext cx="1005840" cy="342900"/>
          </a:xfrm>
          <a:prstGeom prst="flowChartProcess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800" dirty="0">
                <a:solidFill>
                  <a:srgbClr val="006498"/>
                </a:solidFill>
              </a:rPr>
              <a:t>этапы</a:t>
            </a:r>
            <a:endParaRPr lang="en-US" sz="800" dirty="0">
              <a:solidFill>
                <a:srgbClr val="006498"/>
              </a:solidFill>
            </a:endParaRPr>
          </a:p>
        </p:txBody>
      </p:sp>
      <p:sp>
        <p:nvSpPr>
          <p:cNvPr id="24" name="Flowchart: Decision 23">
            <a:extLst>
              <a:ext uri="{FF2B5EF4-FFF2-40B4-BE49-F238E27FC236}">
                <a16:creationId xmlns:a16="http://schemas.microsoft.com/office/drawing/2014/main" id="{C9A1E39B-4D1B-4654-859F-3A66C68BF17E}"/>
              </a:ext>
            </a:extLst>
          </p:cNvPr>
          <p:cNvSpPr/>
          <p:nvPr/>
        </p:nvSpPr>
        <p:spPr>
          <a:xfrm>
            <a:off x="4690355" y="3940468"/>
            <a:ext cx="1524316" cy="354088"/>
          </a:xfrm>
          <a:prstGeom prst="flowChartDecision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800" dirty="0">
                <a:solidFill>
                  <a:srgbClr val="006498"/>
                </a:solidFill>
              </a:rPr>
              <a:t>включать</a:t>
            </a:r>
            <a:endParaRPr lang="en-US" sz="800" dirty="0">
              <a:solidFill>
                <a:srgbClr val="006498"/>
              </a:solidFill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46F2845-342B-4347-9FC3-04B9871F1014}"/>
              </a:ext>
            </a:extLst>
          </p:cNvPr>
          <p:cNvCxnSpPr>
            <a:cxnSpLocks/>
            <a:stCxn id="4" idx="2"/>
            <a:endCxn id="104" idx="0"/>
          </p:cNvCxnSpPr>
          <p:nvPr/>
        </p:nvCxnSpPr>
        <p:spPr>
          <a:xfrm flipH="1">
            <a:off x="1546187" y="3488983"/>
            <a:ext cx="7815" cy="432764"/>
          </a:xfrm>
          <a:prstGeom prst="line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9477054-00F6-4770-BEEB-5DCC2CDBD3AF}"/>
              </a:ext>
            </a:extLst>
          </p:cNvPr>
          <p:cNvCxnSpPr>
            <a:cxnSpLocks/>
            <a:stCxn id="104" idx="2"/>
            <a:endCxn id="18" idx="0"/>
          </p:cNvCxnSpPr>
          <p:nvPr/>
        </p:nvCxnSpPr>
        <p:spPr>
          <a:xfrm>
            <a:off x="1546187" y="4275835"/>
            <a:ext cx="0" cy="3493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978F6523-9933-4995-BE11-B330B3B582AA}"/>
              </a:ext>
            </a:extLst>
          </p:cNvPr>
          <p:cNvCxnSpPr>
            <a:cxnSpLocks/>
            <a:stCxn id="4" idx="3"/>
            <a:endCxn id="103" idx="1"/>
          </p:cNvCxnSpPr>
          <p:nvPr/>
        </p:nvCxnSpPr>
        <p:spPr>
          <a:xfrm>
            <a:off x="2056922" y="3317533"/>
            <a:ext cx="585612" cy="86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D3A10897-8D42-409E-ABBB-935E7B87ADB4}"/>
              </a:ext>
            </a:extLst>
          </p:cNvPr>
          <p:cNvCxnSpPr>
            <a:cxnSpLocks/>
            <a:stCxn id="103" idx="3"/>
            <a:endCxn id="17" idx="1"/>
          </p:cNvCxnSpPr>
          <p:nvPr/>
        </p:nvCxnSpPr>
        <p:spPr>
          <a:xfrm flipV="1">
            <a:off x="4365971" y="3314993"/>
            <a:ext cx="572595" cy="11209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311D1FF-623A-4859-B9E1-9035B59C3063}"/>
              </a:ext>
            </a:extLst>
          </p:cNvPr>
          <p:cNvCxnSpPr>
            <a:cxnSpLocks/>
            <a:stCxn id="18" idx="3"/>
            <a:endCxn id="105" idx="1"/>
          </p:cNvCxnSpPr>
          <p:nvPr/>
        </p:nvCxnSpPr>
        <p:spPr>
          <a:xfrm flipV="1">
            <a:off x="2049107" y="4070442"/>
            <a:ext cx="439560" cy="7261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5F39F95-308D-48CF-A898-EFE795E5115E}"/>
              </a:ext>
            </a:extLst>
          </p:cNvPr>
          <p:cNvCxnSpPr>
            <a:cxnSpLocks/>
            <a:stCxn id="18" idx="3"/>
            <a:endCxn id="106" idx="2"/>
          </p:cNvCxnSpPr>
          <p:nvPr/>
        </p:nvCxnSpPr>
        <p:spPr>
          <a:xfrm>
            <a:off x="2049107" y="4796617"/>
            <a:ext cx="1886497" cy="697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06CA35EB-9993-48EE-8F7C-365434C4FB8D}"/>
              </a:ext>
            </a:extLst>
          </p:cNvPr>
          <p:cNvCxnSpPr>
            <a:cxnSpLocks/>
            <a:stCxn id="106" idx="0"/>
            <a:endCxn id="17" idx="1"/>
          </p:cNvCxnSpPr>
          <p:nvPr/>
        </p:nvCxnSpPr>
        <p:spPr>
          <a:xfrm flipV="1">
            <a:off x="3935604" y="3314993"/>
            <a:ext cx="1002962" cy="11973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197980FE-DB75-43EC-821C-A0090907684D}"/>
              </a:ext>
            </a:extLst>
          </p:cNvPr>
          <p:cNvCxnSpPr>
            <a:cxnSpLocks/>
            <a:stCxn id="105" idx="3"/>
            <a:endCxn id="17" idx="1"/>
          </p:cNvCxnSpPr>
          <p:nvPr/>
        </p:nvCxnSpPr>
        <p:spPr>
          <a:xfrm flipV="1">
            <a:off x="4012983" y="3314993"/>
            <a:ext cx="925583" cy="755449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07ADC53D-2989-48CF-9E59-74A45E7AC951}"/>
              </a:ext>
            </a:extLst>
          </p:cNvPr>
          <p:cNvCxnSpPr>
            <a:cxnSpLocks/>
            <a:stCxn id="24" idx="0"/>
            <a:endCxn id="17" idx="2"/>
          </p:cNvCxnSpPr>
          <p:nvPr/>
        </p:nvCxnSpPr>
        <p:spPr>
          <a:xfrm flipH="1" flipV="1">
            <a:off x="5441486" y="3486443"/>
            <a:ext cx="11027" cy="4540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ED923C15-903E-4F34-822E-34D0DDD09989}"/>
              </a:ext>
            </a:extLst>
          </p:cNvPr>
          <p:cNvCxnSpPr>
            <a:cxnSpLocks/>
            <a:stCxn id="19" idx="0"/>
            <a:endCxn id="24" idx="2"/>
          </p:cNvCxnSpPr>
          <p:nvPr/>
        </p:nvCxnSpPr>
        <p:spPr>
          <a:xfrm flipV="1">
            <a:off x="5452513" y="4294556"/>
            <a:ext cx="0" cy="34381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Flowchart: Decision 76">
            <a:extLst>
              <a:ext uri="{FF2B5EF4-FFF2-40B4-BE49-F238E27FC236}">
                <a16:creationId xmlns:a16="http://schemas.microsoft.com/office/drawing/2014/main" id="{BD33E838-9573-4C75-B0C6-B035264B83E7}"/>
              </a:ext>
            </a:extLst>
          </p:cNvPr>
          <p:cNvSpPr/>
          <p:nvPr/>
        </p:nvSpPr>
        <p:spPr>
          <a:xfrm>
            <a:off x="6662968" y="4158211"/>
            <a:ext cx="1524316" cy="354088"/>
          </a:xfrm>
          <a:prstGeom prst="flowChartDecision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800" dirty="0">
                <a:solidFill>
                  <a:srgbClr val="006498"/>
                </a:solidFill>
              </a:rPr>
              <a:t>связь</a:t>
            </a:r>
            <a:endParaRPr lang="en-US" sz="800" dirty="0">
              <a:solidFill>
                <a:srgbClr val="006498"/>
              </a:solidFill>
            </a:endParaRPr>
          </a:p>
        </p:txBody>
      </p:sp>
      <p:sp>
        <p:nvSpPr>
          <p:cNvPr id="83" name="Flowchart: Process 82">
            <a:extLst>
              <a:ext uri="{FF2B5EF4-FFF2-40B4-BE49-F238E27FC236}">
                <a16:creationId xmlns:a16="http://schemas.microsoft.com/office/drawing/2014/main" id="{438281A9-F3FB-43B9-8136-53845EA83DBB}"/>
              </a:ext>
            </a:extLst>
          </p:cNvPr>
          <p:cNvSpPr/>
          <p:nvPr/>
        </p:nvSpPr>
        <p:spPr>
          <a:xfrm>
            <a:off x="6922206" y="3616732"/>
            <a:ext cx="1005840" cy="342900"/>
          </a:xfrm>
          <a:prstGeom prst="flowChartProcess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000" dirty="0">
                <a:solidFill>
                  <a:srgbClr val="006498"/>
                </a:solidFill>
              </a:rPr>
              <a:t>зависимая сущность</a:t>
            </a:r>
            <a:endParaRPr lang="en-US" sz="1000" dirty="0">
              <a:solidFill>
                <a:srgbClr val="006498"/>
              </a:solidFill>
            </a:endParaRPr>
          </a:p>
        </p:txBody>
      </p:sp>
      <p:sp>
        <p:nvSpPr>
          <p:cNvPr id="87" name="Flowchart: Process 86">
            <a:extLst>
              <a:ext uri="{FF2B5EF4-FFF2-40B4-BE49-F238E27FC236}">
                <a16:creationId xmlns:a16="http://schemas.microsoft.com/office/drawing/2014/main" id="{B6EE6E4F-64AC-4114-BA49-1A75866ED00D}"/>
              </a:ext>
            </a:extLst>
          </p:cNvPr>
          <p:cNvSpPr/>
          <p:nvPr/>
        </p:nvSpPr>
        <p:spPr>
          <a:xfrm>
            <a:off x="6922206" y="3146083"/>
            <a:ext cx="1005840" cy="342900"/>
          </a:xfrm>
          <a:prstGeom prst="flowChartProcess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000" dirty="0">
                <a:solidFill>
                  <a:srgbClr val="006498"/>
                </a:solidFill>
              </a:rPr>
              <a:t>главная сущность</a:t>
            </a:r>
            <a:endParaRPr lang="en-US" sz="1000" dirty="0">
              <a:solidFill>
                <a:srgbClr val="006498"/>
              </a:solidFill>
            </a:endParaRPr>
          </a:p>
        </p:txBody>
      </p:sp>
      <p:sp>
        <p:nvSpPr>
          <p:cNvPr id="103" name="Flowchart: Decision 102">
            <a:extLst>
              <a:ext uri="{FF2B5EF4-FFF2-40B4-BE49-F238E27FC236}">
                <a16:creationId xmlns:a16="http://schemas.microsoft.com/office/drawing/2014/main" id="{FC11047C-D9BB-4549-B87C-5A8C16698B8E}"/>
              </a:ext>
            </a:extLst>
          </p:cNvPr>
          <p:cNvSpPr/>
          <p:nvPr/>
        </p:nvSpPr>
        <p:spPr>
          <a:xfrm>
            <a:off x="2642534" y="3149158"/>
            <a:ext cx="1723437" cy="354088"/>
          </a:xfrm>
          <a:prstGeom prst="flowChartDecision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800" dirty="0">
                <a:solidFill>
                  <a:srgbClr val="006498"/>
                </a:solidFill>
              </a:rPr>
              <a:t>выполнять</a:t>
            </a:r>
            <a:endParaRPr lang="en-US" sz="800" dirty="0">
              <a:solidFill>
                <a:srgbClr val="006498"/>
              </a:solidFill>
            </a:endParaRPr>
          </a:p>
        </p:txBody>
      </p:sp>
      <p:sp>
        <p:nvSpPr>
          <p:cNvPr id="104" name="Flowchart: Decision 103">
            <a:extLst>
              <a:ext uri="{FF2B5EF4-FFF2-40B4-BE49-F238E27FC236}">
                <a16:creationId xmlns:a16="http://schemas.microsoft.com/office/drawing/2014/main" id="{38AFA3EF-8B8F-4AA0-874F-C66032DB2C67}"/>
              </a:ext>
            </a:extLst>
          </p:cNvPr>
          <p:cNvSpPr/>
          <p:nvPr/>
        </p:nvSpPr>
        <p:spPr>
          <a:xfrm>
            <a:off x="784029" y="3921747"/>
            <a:ext cx="1524316" cy="354088"/>
          </a:xfrm>
          <a:prstGeom prst="flowChartDecision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800" dirty="0">
                <a:solidFill>
                  <a:srgbClr val="006498"/>
                </a:solidFill>
              </a:rPr>
              <a:t>работать</a:t>
            </a:r>
            <a:endParaRPr lang="en-US" sz="800" dirty="0">
              <a:solidFill>
                <a:srgbClr val="006498"/>
              </a:solidFill>
            </a:endParaRPr>
          </a:p>
        </p:txBody>
      </p:sp>
      <p:sp>
        <p:nvSpPr>
          <p:cNvPr id="105" name="Flowchart: Decision 104">
            <a:extLst>
              <a:ext uri="{FF2B5EF4-FFF2-40B4-BE49-F238E27FC236}">
                <a16:creationId xmlns:a16="http://schemas.microsoft.com/office/drawing/2014/main" id="{F3FB4B26-8748-487B-AC0A-B11BC4D4A9C7}"/>
              </a:ext>
            </a:extLst>
          </p:cNvPr>
          <p:cNvSpPr/>
          <p:nvPr/>
        </p:nvSpPr>
        <p:spPr>
          <a:xfrm>
            <a:off x="2488667" y="3893398"/>
            <a:ext cx="1524316" cy="354088"/>
          </a:xfrm>
          <a:prstGeom prst="flowChartDecision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800" dirty="0">
                <a:solidFill>
                  <a:srgbClr val="006498"/>
                </a:solidFill>
              </a:rPr>
              <a:t>руководить</a:t>
            </a:r>
            <a:endParaRPr lang="en-US" sz="800" dirty="0">
              <a:solidFill>
                <a:srgbClr val="006498"/>
              </a:solidFill>
            </a:endParaRPr>
          </a:p>
        </p:txBody>
      </p:sp>
      <p:sp>
        <p:nvSpPr>
          <p:cNvPr id="106" name="Flowchart: Decision 105">
            <a:extLst>
              <a:ext uri="{FF2B5EF4-FFF2-40B4-BE49-F238E27FC236}">
                <a16:creationId xmlns:a16="http://schemas.microsoft.com/office/drawing/2014/main" id="{AAA9F213-7587-46F9-B9F7-F59184D7F985}"/>
              </a:ext>
            </a:extLst>
          </p:cNvPr>
          <p:cNvSpPr/>
          <p:nvPr/>
        </p:nvSpPr>
        <p:spPr>
          <a:xfrm>
            <a:off x="3108709" y="4512299"/>
            <a:ext cx="1653789" cy="354088"/>
          </a:xfrm>
          <a:prstGeom prst="flowChartDecision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800" dirty="0">
                <a:solidFill>
                  <a:srgbClr val="006498"/>
                </a:solidFill>
              </a:rPr>
              <a:t>учавствовать</a:t>
            </a:r>
            <a:endParaRPr lang="en-US" sz="800" dirty="0">
              <a:solidFill>
                <a:srgbClr val="006498"/>
              </a:solidFill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E7C579B3-29E4-4B4C-8547-D2398452502B}"/>
              </a:ext>
            </a:extLst>
          </p:cNvPr>
          <p:cNvSpPr txBox="1"/>
          <p:nvPr/>
        </p:nvSpPr>
        <p:spPr>
          <a:xfrm>
            <a:off x="1261970" y="3462843"/>
            <a:ext cx="33374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000" dirty="0">
                <a:solidFill>
                  <a:srgbClr val="006498"/>
                </a:solidFill>
              </a:rPr>
              <a:t>М</a:t>
            </a:r>
            <a:endParaRPr lang="en-US" sz="1000" dirty="0">
              <a:solidFill>
                <a:srgbClr val="006498"/>
              </a:solidFill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80D7840B-F0A5-4644-8D1D-9B3FF098C1CE}"/>
              </a:ext>
            </a:extLst>
          </p:cNvPr>
          <p:cNvSpPr txBox="1"/>
          <p:nvPr/>
        </p:nvSpPr>
        <p:spPr>
          <a:xfrm>
            <a:off x="1508061" y="4365407"/>
            <a:ext cx="2551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000" dirty="0">
                <a:solidFill>
                  <a:srgbClr val="006498"/>
                </a:solidFill>
              </a:rPr>
              <a:t>1</a:t>
            </a:r>
            <a:endParaRPr lang="en-US" sz="1000" dirty="0">
              <a:solidFill>
                <a:srgbClr val="006498"/>
              </a:solidFill>
            </a:endParaRP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D5E0C8B6-7882-414F-8710-A63BCC4479CC}"/>
              </a:ext>
            </a:extLst>
          </p:cNvPr>
          <p:cNvSpPr txBox="1"/>
          <p:nvPr/>
        </p:nvSpPr>
        <p:spPr>
          <a:xfrm>
            <a:off x="4587100" y="3619952"/>
            <a:ext cx="33374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000" dirty="0">
                <a:solidFill>
                  <a:srgbClr val="006498"/>
                </a:solidFill>
              </a:rPr>
              <a:t>М</a:t>
            </a:r>
            <a:endParaRPr lang="en-US" sz="1000" dirty="0">
              <a:solidFill>
                <a:srgbClr val="006498"/>
              </a:solidFill>
            </a:endParaRP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9FD207C8-3065-42B3-93DF-0A08C3F30C25}"/>
              </a:ext>
            </a:extLst>
          </p:cNvPr>
          <p:cNvSpPr txBox="1"/>
          <p:nvPr/>
        </p:nvSpPr>
        <p:spPr>
          <a:xfrm>
            <a:off x="4467994" y="3333081"/>
            <a:ext cx="2551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000" dirty="0">
                <a:solidFill>
                  <a:srgbClr val="006498"/>
                </a:solidFill>
              </a:rPr>
              <a:t>1</a:t>
            </a:r>
            <a:endParaRPr lang="en-US" sz="1000" dirty="0">
              <a:solidFill>
                <a:srgbClr val="006498"/>
              </a:solidFill>
            </a:endParaRP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93CC12E7-EA80-412D-B50B-8F7C9D3DC932}"/>
              </a:ext>
            </a:extLst>
          </p:cNvPr>
          <p:cNvSpPr txBox="1"/>
          <p:nvPr/>
        </p:nvSpPr>
        <p:spPr>
          <a:xfrm>
            <a:off x="2031053" y="3094330"/>
            <a:ext cx="33374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000" dirty="0">
                <a:solidFill>
                  <a:srgbClr val="006498"/>
                </a:solidFill>
              </a:rPr>
              <a:t>М</a:t>
            </a:r>
            <a:endParaRPr lang="en-US" sz="1000" dirty="0">
              <a:solidFill>
                <a:srgbClr val="006498"/>
              </a:solidFill>
            </a:endParaRP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985D22AE-B79B-4ABE-80FA-EBE328F68B63}"/>
              </a:ext>
            </a:extLst>
          </p:cNvPr>
          <p:cNvSpPr txBox="1"/>
          <p:nvPr/>
        </p:nvSpPr>
        <p:spPr>
          <a:xfrm>
            <a:off x="2024824" y="4773854"/>
            <a:ext cx="33374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000" dirty="0">
                <a:solidFill>
                  <a:srgbClr val="006498"/>
                </a:solidFill>
              </a:rPr>
              <a:t>М</a:t>
            </a:r>
            <a:endParaRPr lang="en-US" sz="1000" dirty="0">
              <a:solidFill>
                <a:srgbClr val="006498"/>
              </a:solidFill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5DEFDB12-95A3-4392-90C0-56B33DFC9082}"/>
              </a:ext>
            </a:extLst>
          </p:cNvPr>
          <p:cNvSpPr txBox="1"/>
          <p:nvPr/>
        </p:nvSpPr>
        <p:spPr>
          <a:xfrm>
            <a:off x="5444187" y="4402423"/>
            <a:ext cx="2551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000" dirty="0">
                <a:solidFill>
                  <a:srgbClr val="006498"/>
                </a:solidFill>
              </a:rPr>
              <a:t>1</a:t>
            </a:r>
            <a:endParaRPr lang="en-US" sz="1000" dirty="0">
              <a:solidFill>
                <a:srgbClr val="006498"/>
              </a:solidFill>
            </a:endParaRP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613DE163-A0C2-4AE5-AF93-CA0DD10D6ABA}"/>
              </a:ext>
            </a:extLst>
          </p:cNvPr>
          <p:cNvSpPr txBox="1"/>
          <p:nvPr/>
        </p:nvSpPr>
        <p:spPr>
          <a:xfrm>
            <a:off x="5431715" y="3493621"/>
            <a:ext cx="33374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000" dirty="0">
                <a:solidFill>
                  <a:srgbClr val="006498"/>
                </a:solidFill>
              </a:rPr>
              <a:t>М</a:t>
            </a:r>
            <a:endParaRPr lang="en-US" sz="1000" dirty="0">
              <a:solidFill>
                <a:srgbClr val="006498"/>
              </a:solidFill>
            </a:endParaRP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9287B6E0-4025-484A-BA82-34CCA321FE30}"/>
              </a:ext>
            </a:extLst>
          </p:cNvPr>
          <p:cNvSpPr txBox="1"/>
          <p:nvPr/>
        </p:nvSpPr>
        <p:spPr>
          <a:xfrm>
            <a:off x="1920029" y="4359898"/>
            <a:ext cx="33374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000" dirty="0">
                <a:solidFill>
                  <a:srgbClr val="006498"/>
                </a:solidFill>
              </a:rPr>
              <a:t>М</a:t>
            </a:r>
            <a:endParaRPr lang="en-US" sz="1000" dirty="0">
              <a:solidFill>
                <a:srgbClr val="006498"/>
              </a:solidFill>
            </a:endParaRP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3D340E13-6981-4258-8DA4-43F4D8E09AFE}"/>
              </a:ext>
            </a:extLst>
          </p:cNvPr>
          <p:cNvSpPr txBox="1"/>
          <p:nvPr/>
        </p:nvSpPr>
        <p:spPr>
          <a:xfrm>
            <a:off x="4524669" y="3048447"/>
            <a:ext cx="2551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000" dirty="0">
                <a:solidFill>
                  <a:srgbClr val="006498"/>
                </a:solidFill>
              </a:rPr>
              <a:t>1</a:t>
            </a:r>
            <a:endParaRPr lang="en-US" sz="1000" dirty="0">
              <a:solidFill>
                <a:srgbClr val="006498"/>
              </a:solidFill>
            </a:endParaRPr>
          </a:p>
        </p:txBody>
      </p:sp>
      <p:sp>
        <p:nvSpPr>
          <p:cNvPr id="40" name="Google Shape;329;p32">
            <a:extLst>
              <a:ext uri="{FF2B5EF4-FFF2-40B4-BE49-F238E27FC236}">
                <a16:creationId xmlns:a16="http://schemas.microsoft.com/office/drawing/2014/main" id="{17EAB1DD-E5A5-4188-8E9E-7704507A1DB0}"/>
              </a:ext>
            </a:extLst>
          </p:cNvPr>
          <p:cNvSpPr txBox="1">
            <a:spLocks/>
          </p:cNvSpPr>
          <p:nvPr/>
        </p:nvSpPr>
        <p:spPr>
          <a:xfrm>
            <a:off x="2850416" y="4648644"/>
            <a:ext cx="2170373" cy="406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●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○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■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●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○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■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●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○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800"/>
              <a:buFont typeface="DM Sans"/>
              <a:buChar char="■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US" sz="1000" b="1" dirty="0"/>
              <a:t>ER </a:t>
            </a:r>
            <a:r>
              <a:rPr lang="ru-RU" sz="1000" b="1" dirty="0"/>
              <a:t>диаграмма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1736351-36F5-43FB-88BC-D89B9E1A8D03}"/>
              </a:ext>
            </a:extLst>
          </p:cNvPr>
          <p:cNvSpPr txBox="1"/>
          <p:nvPr/>
        </p:nvSpPr>
        <p:spPr>
          <a:xfrm>
            <a:off x="5699385" y="47996"/>
            <a:ext cx="332620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solidFill>
                  <a:srgbClr val="62608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ER </a:t>
            </a:r>
            <a:r>
              <a:rPr lang="ru-RU" sz="1000" dirty="0">
                <a:solidFill>
                  <a:srgbClr val="62608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диаграмма– это диаграмма, которая представляет в графическом виде сущности, атрибуты и связи.</a:t>
            </a:r>
            <a:endParaRPr lang="en-US" sz="1000" dirty="0">
              <a:solidFill>
                <a:srgbClr val="626081"/>
              </a:solidFill>
            </a:endParaRPr>
          </a:p>
        </p:txBody>
      </p:sp>
      <p:pic>
        <p:nvPicPr>
          <p:cNvPr id="44" name="Graphic 43" descr="Lights On outline">
            <a:extLst>
              <a:ext uri="{FF2B5EF4-FFF2-40B4-BE49-F238E27FC236}">
                <a16:creationId xmlns:a16="http://schemas.microsoft.com/office/drawing/2014/main" id="{F93A84B6-7FE9-4937-A917-076027E63D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34475" y="76037"/>
            <a:ext cx="461971" cy="461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620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36"/>
          <p:cNvSpPr txBox="1">
            <a:spLocks noGrp="1"/>
          </p:cNvSpPr>
          <p:nvPr>
            <p:ph type="title"/>
          </p:nvPr>
        </p:nvSpPr>
        <p:spPr>
          <a:xfrm>
            <a:off x="321825" y="175433"/>
            <a:ext cx="6084000" cy="5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/>
              <a:t>Логическое проектирование</a:t>
            </a:r>
          </a:p>
        </p:txBody>
      </p:sp>
      <p:sp>
        <p:nvSpPr>
          <p:cNvPr id="251" name="Google Shape;630;p36">
            <a:extLst>
              <a:ext uri="{FF2B5EF4-FFF2-40B4-BE49-F238E27FC236}">
                <a16:creationId xmlns:a16="http://schemas.microsoft.com/office/drawing/2014/main" id="{5509EE82-84DB-43DB-8CF8-DA0D5F4F1AEB}"/>
              </a:ext>
            </a:extLst>
          </p:cNvPr>
          <p:cNvSpPr txBox="1">
            <a:spLocks/>
          </p:cNvSpPr>
          <p:nvPr/>
        </p:nvSpPr>
        <p:spPr>
          <a:xfrm>
            <a:off x="321825" y="622264"/>
            <a:ext cx="6986651" cy="5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Viga"/>
              <a:buNone/>
              <a:defRPr sz="1800" b="0" i="0" u="none" strike="noStrike" cap="none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ru-RU" sz="1400" b="1" dirty="0">
                <a:solidFill>
                  <a:srgbClr val="006498"/>
                </a:solidFill>
              </a:rPr>
              <a:t>Составление схем реляционных отношений. </a:t>
            </a:r>
            <a:r>
              <a:rPr lang="ru-RU" sz="1400" dirty="0">
                <a:solidFill>
                  <a:srgbClr val="006498"/>
                </a:solidFill>
              </a:rPr>
              <a:t>Определяем первичые и внешние ключи. Если нет потенциальных ключей – вводим суррогатный первичный ключ.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34F66EB7-39C8-4B63-9530-CE908116C0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1499303"/>
              </p:ext>
            </p:extLst>
          </p:nvPr>
        </p:nvGraphicFramePr>
        <p:xfrm>
          <a:off x="120650" y="1438239"/>
          <a:ext cx="6583679" cy="1225550"/>
        </p:xfrm>
        <a:graphic>
          <a:graphicData uri="http://schemas.openxmlformats.org/drawingml/2006/table">
            <a:tbl>
              <a:tblPr>
                <a:tableStyleId>{16D9F66E-5EB9-4882-86FB-DCBF35E3C3E4}</a:tableStyleId>
              </a:tblPr>
              <a:tblGrid>
                <a:gridCol w="1291368">
                  <a:extLst>
                    <a:ext uri="{9D8B030D-6E8A-4147-A177-3AD203B41FA5}">
                      <a16:colId xmlns:a16="http://schemas.microsoft.com/office/drawing/2014/main" val="2608595749"/>
                    </a:ext>
                  </a:extLst>
                </a:gridCol>
                <a:gridCol w="835882">
                  <a:extLst>
                    <a:ext uri="{9D8B030D-6E8A-4147-A177-3AD203B41FA5}">
                      <a16:colId xmlns:a16="http://schemas.microsoft.com/office/drawing/2014/main" val="2095698550"/>
                    </a:ext>
                  </a:extLst>
                </a:gridCol>
                <a:gridCol w="787689">
                  <a:extLst>
                    <a:ext uri="{9D8B030D-6E8A-4147-A177-3AD203B41FA5}">
                      <a16:colId xmlns:a16="http://schemas.microsoft.com/office/drawing/2014/main" val="320999818"/>
                    </a:ext>
                  </a:extLst>
                </a:gridCol>
                <a:gridCol w="3668740">
                  <a:extLst>
                    <a:ext uri="{9D8B030D-6E8A-4147-A177-3AD203B41FA5}">
                      <a16:colId xmlns:a16="http://schemas.microsoft.com/office/drawing/2014/main" val="1802243388"/>
                    </a:ext>
                  </a:extLst>
                </a:gridCol>
              </a:tblGrid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Название поля</a:t>
                      </a:r>
                      <a:endParaRPr lang="ru-RU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Наименование поля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Тип, длина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Описание</a:t>
                      </a:r>
                      <a:endParaRPr lang="ru-RU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5072856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u="none" strike="noStrike" dirty="0">
                          <a:effectLst/>
                        </a:rPr>
                        <a:t>Аббревиатура</a:t>
                      </a:r>
                      <a:endParaRPr lang="ru-RU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</a:rPr>
                        <a:t>D_ID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varchar(10)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u="none" strike="noStrike" dirty="0">
                          <a:effectLst/>
                        </a:rPr>
                        <a:t>первичный ключ</a:t>
                      </a:r>
                      <a:endParaRPr lang="ru-RU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8368264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u="none" strike="noStrike" dirty="0">
                          <a:effectLst/>
                        </a:rPr>
                        <a:t>Название</a:t>
                      </a:r>
                      <a:endParaRPr lang="ru-RU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 err="1">
                          <a:effectLst/>
                        </a:rPr>
                        <a:t>D_Name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varchar(100)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u="none" strike="noStrike" dirty="0">
                          <a:effectLst/>
                        </a:rPr>
                        <a:t>обязательное поле(атрибут)</a:t>
                      </a:r>
                      <a:endParaRPr lang="ru-RU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9846646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u="none" strike="noStrike" dirty="0">
                          <a:effectLst/>
                        </a:rPr>
                        <a:t>НомерА кабинетОВ</a:t>
                      </a:r>
                      <a:endParaRPr lang="ru-RU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 err="1">
                          <a:effectLst/>
                        </a:rPr>
                        <a:t>D_Rooms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varchar(20)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u="none" strike="noStrike" dirty="0">
                          <a:effectLst/>
                        </a:rPr>
                        <a:t>обязательное многозначное поле</a:t>
                      </a:r>
                      <a:endParaRPr lang="ru-RU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8884285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u="none" strike="noStrike" dirty="0">
                          <a:effectLst/>
                        </a:rPr>
                        <a:t>ТелефонЫ</a:t>
                      </a:r>
                      <a:endParaRPr lang="ru-RU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</a:rPr>
                        <a:t>D_PHONE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</a:rPr>
                        <a:t>varchar(40)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u="none" strike="noStrike" dirty="0">
                          <a:effectLst/>
                        </a:rPr>
                        <a:t>обязательное многозначное поле</a:t>
                      </a:r>
                      <a:endParaRPr lang="ru-RU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23528891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Суррогатный ПК</a:t>
                      </a:r>
                      <a:endParaRPr lang="ru-RU" sz="10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ID</a:t>
                      </a:r>
                      <a:endParaRPr lang="en-US" sz="10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8881179"/>
                  </a:ext>
                </a:extLst>
              </a:tr>
            </a:tbl>
          </a:graphicData>
        </a:graphic>
      </p:graphicFrame>
      <p:sp>
        <p:nvSpPr>
          <p:cNvPr id="52" name="Google Shape;629;p36">
            <a:extLst>
              <a:ext uri="{FF2B5EF4-FFF2-40B4-BE49-F238E27FC236}">
                <a16:creationId xmlns:a16="http://schemas.microsoft.com/office/drawing/2014/main" id="{8191781B-BE1F-4E5B-A46F-FB43C8D7E2CE}"/>
              </a:ext>
            </a:extLst>
          </p:cNvPr>
          <p:cNvSpPr txBox="1">
            <a:spLocks/>
          </p:cNvSpPr>
          <p:nvPr/>
        </p:nvSpPr>
        <p:spPr>
          <a:xfrm>
            <a:off x="56515" y="1101341"/>
            <a:ext cx="2049780" cy="3368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●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○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■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●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○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■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●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○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DM Sans"/>
              <a:buChar char="■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>
              <a:spcAft>
                <a:spcPts val="1600"/>
              </a:spcAft>
              <a:buFont typeface="DM Sans"/>
              <a:buNone/>
            </a:pPr>
            <a:r>
              <a:rPr lang="ru-RU" sz="1200" b="1" dirty="0">
                <a:solidFill>
                  <a:schemeClr val="accent6">
                    <a:lumMod val="50000"/>
                  </a:schemeClr>
                </a:solidFill>
              </a:rPr>
              <a:t>Отделы</a:t>
            </a:r>
            <a:r>
              <a:rPr lang="en-US" sz="1200" b="1" dirty="0">
                <a:solidFill>
                  <a:schemeClr val="accent6">
                    <a:lumMod val="50000"/>
                  </a:schemeClr>
                </a:solidFill>
              </a:rPr>
              <a:t>/Department</a:t>
            </a:r>
            <a:endParaRPr lang="ru-RU" sz="12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44EADA07-A991-4A98-87EC-9FED07C914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8762283"/>
              </p:ext>
            </p:extLst>
          </p:nvPr>
        </p:nvGraphicFramePr>
        <p:xfrm>
          <a:off x="113030" y="3048036"/>
          <a:ext cx="5123281" cy="1473200"/>
        </p:xfrm>
        <a:graphic>
          <a:graphicData uri="http://schemas.openxmlformats.org/drawingml/2006/table">
            <a:tbl>
              <a:tblPr>
                <a:tableStyleId>{16D9F66E-5EB9-4882-86FB-DCBF35E3C3E4}</a:tableStyleId>
              </a:tblPr>
              <a:tblGrid>
                <a:gridCol w="995584">
                  <a:extLst>
                    <a:ext uri="{9D8B030D-6E8A-4147-A177-3AD203B41FA5}">
                      <a16:colId xmlns:a16="http://schemas.microsoft.com/office/drawing/2014/main" val="4250179711"/>
                    </a:ext>
                  </a:extLst>
                </a:gridCol>
                <a:gridCol w="851215">
                  <a:extLst>
                    <a:ext uri="{9D8B030D-6E8A-4147-A177-3AD203B41FA5}">
                      <a16:colId xmlns:a16="http://schemas.microsoft.com/office/drawing/2014/main" val="2483741909"/>
                    </a:ext>
                  </a:extLst>
                </a:gridCol>
                <a:gridCol w="887082">
                  <a:extLst>
                    <a:ext uri="{9D8B030D-6E8A-4147-A177-3AD203B41FA5}">
                      <a16:colId xmlns:a16="http://schemas.microsoft.com/office/drawing/2014/main" val="1752842201"/>
                    </a:ext>
                  </a:extLst>
                </a:gridCol>
                <a:gridCol w="2389400">
                  <a:extLst>
                    <a:ext uri="{9D8B030D-6E8A-4147-A177-3AD203B41FA5}">
                      <a16:colId xmlns:a16="http://schemas.microsoft.com/office/drawing/2014/main" val="414601186"/>
                    </a:ext>
                  </a:extLst>
                </a:gridCol>
              </a:tblGrid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u="none" strike="noStrike">
                          <a:effectLst/>
                        </a:rPr>
                        <a:t>ФИО</a:t>
                      </a:r>
                      <a:endParaRPr lang="ru-RU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 err="1">
                          <a:effectLst/>
                        </a:rPr>
                        <a:t>E_Name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</a:rPr>
                        <a:t>Varchar (200)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u="none" strike="noStrike" dirty="0">
                          <a:effectLst/>
                        </a:rPr>
                        <a:t>об поле</a:t>
                      </a:r>
                      <a:endParaRPr lang="ru-RU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7860318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u="none" strike="noStrike">
                          <a:effectLst/>
                        </a:rPr>
                        <a:t>Должность</a:t>
                      </a:r>
                      <a:endParaRPr lang="ru-RU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E_Post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</a:rPr>
                        <a:t>Varchar (30)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u="none" strike="noStrike">
                          <a:effectLst/>
                        </a:rPr>
                        <a:t>об поле</a:t>
                      </a:r>
                      <a:endParaRPr lang="ru-RU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79490295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u="none" strike="noStrike">
                          <a:effectLst/>
                        </a:rPr>
                        <a:t>Дата Рождения</a:t>
                      </a:r>
                      <a:endParaRPr lang="ru-RU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</a:rPr>
                        <a:t>E_DOB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Date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u="none" strike="noStrike" dirty="0">
                          <a:effectLst/>
                        </a:rPr>
                        <a:t>об поле</a:t>
                      </a:r>
                      <a:endParaRPr lang="ru-RU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0284082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u="none" strike="noStrike">
                          <a:effectLst/>
                        </a:rPr>
                        <a:t>Оклад</a:t>
                      </a:r>
                      <a:endParaRPr lang="ru-RU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 err="1">
                          <a:effectLst/>
                        </a:rPr>
                        <a:t>E_Sale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Number (8,2)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u="none" strike="noStrike">
                          <a:effectLst/>
                        </a:rPr>
                        <a:t>об поле</a:t>
                      </a:r>
                      <a:endParaRPr lang="ru-RU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1451745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u="none" strike="noStrike">
                          <a:effectLst/>
                        </a:rPr>
                        <a:t>ТелефонЫ</a:t>
                      </a:r>
                      <a:endParaRPr lang="ru-RU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E_Phone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</a:rPr>
                        <a:t>Varchar (30)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u="none" strike="noStrike" dirty="0">
                          <a:effectLst/>
                        </a:rPr>
                        <a:t>многозначное поле</a:t>
                      </a:r>
                      <a:endParaRPr lang="ru-RU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7708306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u="none" strike="noStrike">
                          <a:effectLst/>
                        </a:rPr>
                        <a:t>Номер каб</a:t>
                      </a:r>
                      <a:endParaRPr lang="ru-RU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 err="1">
                          <a:effectLst/>
                        </a:rPr>
                        <a:t>E_Rooms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 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u="none" strike="noStrike" dirty="0">
                          <a:effectLst/>
                        </a:rPr>
                        <a:t>многозначное поле</a:t>
                      </a:r>
                      <a:endParaRPr lang="ru-RU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4029339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u="none" strike="noStrike" dirty="0">
                          <a:effectLst/>
                        </a:rPr>
                        <a:t>Сотрудник ИД</a:t>
                      </a:r>
                      <a:endParaRPr lang="ru-RU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</a:rPr>
                        <a:t>E_ID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 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</a:rPr>
                        <a:t>c</a:t>
                      </a:r>
                      <a:r>
                        <a:rPr lang="ru-RU" sz="1000" u="none" strike="noStrike" dirty="0">
                          <a:effectLst/>
                        </a:rPr>
                        <a:t>уррогатный первичный ключ</a:t>
                      </a:r>
                      <a:endParaRPr lang="ru-RU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6141555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u="none" strike="noStrike">
                          <a:effectLst/>
                        </a:rPr>
                        <a:t>Отдел</a:t>
                      </a:r>
                      <a:endParaRPr lang="ru-RU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 err="1">
                          <a:effectLst/>
                        </a:rPr>
                        <a:t>E_Department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 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1000" u="none" strike="noStrike" dirty="0">
                          <a:effectLst/>
                        </a:rPr>
                        <a:t>внешний ключ к </a:t>
                      </a:r>
                      <a:r>
                        <a:rPr lang="en-US" sz="1000" u="none" strike="noStrike" dirty="0" err="1">
                          <a:effectLst/>
                        </a:rPr>
                        <a:t>Departaments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8173338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25A9A938-4E35-4BAB-9FD4-1527F5AE26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1246977"/>
              </p:ext>
            </p:extLst>
          </p:nvPr>
        </p:nvGraphicFramePr>
        <p:xfrm>
          <a:off x="5424169" y="3048036"/>
          <a:ext cx="3606801" cy="1333432"/>
        </p:xfrm>
        <a:graphic>
          <a:graphicData uri="http://schemas.openxmlformats.org/drawingml/2006/table">
            <a:tbl>
              <a:tblPr>
                <a:tableStyleId>{16D9F66E-5EB9-4882-86FB-DCBF35E3C3E4}</a:tableStyleId>
              </a:tblPr>
              <a:tblGrid>
                <a:gridCol w="1517650">
                  <a:extLst>
                    <a:ext uri="{9D8B030D-6E8A-4147-A177-3AD203B41FA5}">
                      <a16:colId xmlns:a16="http://schemas.microsoft.com/office/drawing/2014/main" val="1975707667"/>
                    </a:ext>
                  </a:extLst>
                </a:gridCol>
                <a:gridCol w="967740">
                  <a:extLst>
                    <a:ext uri="{9D8B030D-6E8A-4147-A177-3AD203B41FA5}">
                      <a16:colId xmlns:a16="http://schemas.microsoft.com/office/drawing/2014/main" val="1652466049"/>
                    </a:ext>
                  </a:extLst>
                </a:gridCol>
                <a:gridCol w="1121411">
                  <a:extLst>
                    <a:ext uri="{9D8B030D-6E8A-4147-A177-3AD203B41FA5}">
                      <a16:colId xmlns:a16="http://schemas.microsoft.com/office/drawing/2014/main" val="1502795839"/>
                    </a:ext>
                  </a:extLst>
                </a:gridCol>
              </a:tblGrid>
              <a:tr h="163980"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u="none" strike="noStrike" dirty="0">
                          <a:effectLst/>
                        </a:rPr>
                        <a:t>Название</a:t>
                      </a:r>
                      <a:endParaRPr lang="ru-RU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 err="1">
                          <a:effectLst/>
                        </a:rPr>
                        <a:t>P_Name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u="none" strike="noStrike" dirty="0">
                          <a:effectLst/>
                        </a:rPr>
                        <a:t>об поле</a:t>
                      </a:r>
                      <a:endParaRPr lang="ru-RU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0020700"/>
                  </a:ext>
                </a:extLst>
              </a:tr>
              <a:tr h="201744"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u="none" strike="noStrike" dirty="0">
                          <a:effectLst/>
                        </a:rPr>
                        <a:t>Сокращ название</a:t>
                      </a:r>
                      <a:endParaRPr lang="ru-RU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P_Short_Name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u="none" strike="noStrike" dirty="0">
                          <a:effectLst/>
                        </a:rPr>
                        <a:t>ПК</a:t>
                      </a:r>
                      <a:endParaRPr lang="ru-RU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49802089"/>
                  </a:ext>
                </a:extLst>
              </a:tr>
              <a:tr h="179006"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u="none" strike="noStrike" dirty="0">
                          <a:effectLst/>
                        </a:rPr>
                        <a:t>Отдел</a:t>
                      </a:r>
                      <a:endParaRPr lang="ru-RU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P_Department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u="none" strike="noStrike" dirty="0">
                          <a:effectLst/>
                        </a:rPr>
                        <a:t>ВК к </a:t>
                      </a:r>
                      <a:r>
                        <a:rPr lang="en-US" sz="1000" u="none" strike="noStrike" dirty="0">
                          <a:effectLst/>
                        </a:rPr>
                        <a:t>Departments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677894"/>
                  </a:ext>
                </a:extLst>
              </a:tr>
              <a:tr h="245110"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u="none" strike="noStrike" dirty="0">
                          <a:effectLst/>
                        </a:rPr>
                        <a:t>Дата начала</a:t>
                      </a:r>
                      <a:endParaRPr lang="ru-RU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P_Start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u="none" strike="noStrike" dirty="0">
                          <a:effectLst/>
                        </a:rPr>
                        <a:t>об поле</a:t>
                      </a:r>
                      <a:endParaRPr lang="ru-RU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9357716"/>
                  </a:ext>
                </a:extLst>
              </a:tr>
              <a:tr h="254970"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u="none" strike="noStrike" dirty="0">
                          <a:effectLst/>
                        </a:rPr>
                        <a:t>Планируемая дата конца</a:t>
                      </a:r>
                      <a:endParaRPr lang="ru-RU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 err="1">
                          <a:effectLst/>
                        </a:rPr>
                        <a:t>P_Planned_End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u="none" strike="noStrike">
                          <a:effectLst/>
                        </a:rPr>
                        <a:t>об поле</a:t>
                      </a:r>
                      <a:endParaRPr lang="ru-RU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3663438"/>
                  </a:ext>
                </a:extLst>
              </a:tr>
              <a:tr h="288622"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u="none" strike="noStrike" dirty="0">
                          <a:effectLst/>
                        </a:rPr>
                        <a:t>Реальная дата конца</a:t>
                      </a:r>
                      <a:endParaRPr lang="ru-RU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 err="1">
                          <a:effectLst/>
                        </a:rPr>
                        <a:t>P_Fact_End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u="none" strike="noStrike" dirty="0">
                          <a:effectLst/>
                        </a:rPr>
                        <a:t>об поле</a:t>
                      </a:r>
                      <a:endParaRPr lang="ru-RU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22884955"/>
                  </a:ext>
                </a:extLst>
              </a:tr>
            </a:tbl>
          </a:graphicData>
        </a:graphic>
      </p:graphicFrame>
      <p:sp>
        <p:nvSpPr>
          <p:cNvPr id="54" name="Google Shape;629;p36">
            <a:extLst>
              <a:ext uri="{FF2B5EF4-FFF2-40B4-BE49-F238E27FC236}">
                <a16:creationId xmlns:a16="http://schemas.microsoft.com/office/drawing/2014/main" id="{0C2B102C-D63C-49E8-858F-A1A786895D3A}"/>
              </a:ext>
            </a:extLst>
          </p:cNvPr>
          <p:cNvSpPr txBox="1">
            <a:spLocks/>
          </p:cNvSpPr>
          <p:nvPr/>
        </p:nvSpPr>
        <p:spPr>
          <a:xfrm>
            <a:off x="113030" y="2704516"/>
            <a:ext cx="1936750" cy="3368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●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○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■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●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○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■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●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○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DM Sans"/>
              <a:buChar char="■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>
              <a:spcAft>
                <a:spcPts val="1600"/>
              </a:spcAft>
              <a:buFont typeface="DM Sans"/>
              <a:buNone/>
            </a:pPr>
            <a:r>
              <a:rPr lang="ru-RU" sz="1200" b="1" dirty="0">
                <a:solidFill>
                  <a:schemeClr val="accent6">
                    <a:lumMod val="50000"/>
                  </a:schemeClr>
                </a:solidFill>
              </a:rPr>
              <a:t>Сотрудники</a:t>
            </a:r>
            <a:r>
              <a:rPr lang="en-US" sz="1200" b="1" dirty="0">
                <a:solidFill>
                  <a:schemeClr val="accent6">
                    <a:lumMod val="50000"/>
                  </a:schemeClr>
                </a:solidFill>
              </a:rPr>
              <a:t>/Employee</a:t>
            </a:r>
            <a:endParaRPr lang="ru-RU" sz="12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55" name="Google Shape;629;p36">
            <a:extLst>
              <a:ext uri="{FF2B5EF4-FFF2-40B4-BE49-F238E27FC236}">
                <a16:creationId xmlns:a16="http://schemas.microsoft.com/office/drawing/2014/main" id="{D841A258-A60A-40D0-8F03-AE73038652D5}"/>
              </a:ext>
            </a:extLst>
          </p:cNvPr>
          <p:cNvSpPr txBox="1">
            <a:spLocks/>
          </p:cNvSpPr>
          <p:nvPr/>
        </p:nvSpPr>
        <p:spPr>
          <a:xfrm>
            <a:off x="5317490" y="2711138"/>
            <a:ext cx="1714500" cy="3368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●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○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■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●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○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■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●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○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DM Sans"/>
              <a:buChar char="■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>
              <a:spcAft>
                <a:spcPts val="1600"/>
              </a:spcAft>
              <a:buFont typeface="DM Sans"/>
              <a:buNone/>
            </a:pPr>
            <a:r>
              <a:rPr lang="ru-RU" sz="1200" b="1" dirty="0">
                <a:solidFill>
                  <a:schemeClr val="accent6">
                    <a:lumMod val="50000"/>
                  </a:schemeClr>
                </a:solidFill>
              </a:rPr>
              <a:t>Проекты</a:t>
            </a:r>
            <a:r>
              <a:rPr lang="en-US" sz="1200" b="1" dirty="0">
                <a:solidFill>
                  <a:schemeClr val="accent6">
                    <a:lumMod val="50000"/>
                  </a:schemeClr>
                </a:solidFill>
              </a:rPr>
              <a:t>/Projects</a:t>
            </a:r>
            <a:endParaRPr lang="ru-RU" sz="1200" b="1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41696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5C8038-EBB2-4441-990C-C29582FFD3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670" y="115328"/>
            <a:ext cx="6084000" cy="539700"/>
          </a:xfrm>
        </p:spPr>
        <p:txBody>
          <a:bodyPr/>
          <a:lstStyle/>
          <a:p>
            <a:r>
              <a:rPr lang="ru-RU" dirty="0"/>
              <a:t>Отношения БДх после нормализации</a:t>
            </a:r>
            <a:endParaRPr lang="en-US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6A39D9-5C86-4A27-873F-86705053BB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6587431"/>
              </p:ext>
            </p:extLst>
          </p:nvPr>
        </p:nvGraphicFramePr>
        <p:xfrm>
          <a:off x="280670" y="992505"/>
          <a:ext cx="6921500" cy="552450"/>
        </p:xfrm>
        <a:graphic>
          <a:graphicData uri="http://schemas.openxmlformats.org/drawingml/2006/table">
            <a:tbl>
              <a:tblPr>
                <a:tableStyleId>{16D9F66E-5EB9-4882-86FB-DCBF35E3C3E4}</a:tableStyleId>
              </a:tblPr>
              <a:tblGrid>
                <a:gridCol w="1854200">
                  <a:extLst>
                    <a:ext uri="{9D8B030D-6E8A-4147-A177-3AD203B41FA5}">
                      <a16:colId xmlns:a16="http://schemas.microsoft.com/office/drawing/2014/main" val="869279607"/>
                    </a:ext>
                  </a:extLst>
                </a:gridCol>
                <a:gridCol w="1079500">
                  <a:extLst>
                    <a:ext uri="{9D8B030D-6E8A-4147-A177-3AD203B41FA5}">
                      <a16:colId xmlns:a16="http://schemas.microsoft.com/office/drawing/2014/main" val="3161147361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3634391813"/>
                    </a:ext>
                  </a:extLst>
                </a:gridCol>
                <a:gridCol w="1930400">
                  <a:extLst>
                    <a:ext uri="{9D8B030D-6E8A-4147-A177-3AD203B41FA5}">
                      <a16:colId xmlns:a16="http://schemas.microsoft.com/office/drawing/2014/main" val="641892730"/>
                    </a:ext>
                  </a:extLst>
                </a:gridCol>
              </a:tblGrid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1" u="none" strike="noStrike" dirty="0">
                          <a:effectLst/>
                        </a:rPr>
                        <a:t>Отделы\</a:t>
                      </a:r>
                      <a:r>
                        <a:rPr lang="en-US" sz="1100" b="1" u="none" strike="noStrike" dirty="0">
                          <a:effectLst/>
                          <a:latin typeface="DM Sans" panose="020B0604020202020204" charset="0"/>
                        </a:rPr>
                        <a:t>Department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DM Sans" panose="020B0604020202020204" charset="0"/>
                      </a:endParaRPr>
                    </a:p>
                  </a:txBody>
                  <a:tcPr marL="6350" marR="6350" marT="6350" marB="0" anchor="b">
                    <a:solidFill>
                      <a:srgbClr val="82D8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1" u="none" strike="noStrike" dirty="0">
                          <a:effectLst/>
                        </a:rPr>
                        <a:t>имя поля</a:t>
                      </a:r>
                      <a:endParaRPr lang="ru-RU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82D8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1" u="none" strike="noStrike" dirty="0">
                          <a:effectLst/>
                        </a:rPr>
                        <a:t>тип, длина</a:t>
                      </a:r>
                      <a:endParaRPr lang="ru-RU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82D8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1" u="none" strike="noStrike" dirty="0">
                          <a:effectLst/>
                        </a:rPr>
                        <a:t>примечания</a:t>
                      </a:r>
                      <a:endParaRPr lang="ru-RU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82D8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4479239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 dirty="0">
                          <a:effectLst/>
                        </a:rPr>
                        <a:t>Аббревиатура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  <a:latin typeface="DM Sans" panose="020B0604020202020204" charset="0"/>
                        </a:rPr>
                        <a:t>D_ID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DM Sans" panose="020B060402020202020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  <a:latin typeface="DM Sans" panose="020B0604020202020204" charset="0"/>
                        </a:rPr>
                        <a:t>varchar(10)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DM Sans" panose="020B060402020202020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 dirty="0">
                          <a:effectLst/>
                        </a:rPr>
                        <a:t>первичный ключ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852092241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 dirty="0">
                          <a:effectLst/>
                        </a:rPr>
                        <a:t>Название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  <a:latin typeface="DM Sans" panose="020B0604020202020204" charset="0"/>
                        </a:rPr>
                        <a:t>D_Name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DM Sans" panose="020B060402020202020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  <a:latin typeface="DM Sans" panose="020B0604020202020204" charset="0"/>
                        </a:rPr>
                        <a:t>varchar(100)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DM Sans" panose="020B060402020202020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 dirty="0">
                          <a:effectLst/>
                        </a:rPr>
                        <a:t>обязательное поле(атрибут)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386247874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65F188DC-6ACB-4C7C-A661-CC01576193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7238138"/>
              </p:ext>
            </p:extLst>
          </p:nvPr>
        </p:nvGraphicFramePr>
        <p:xfrm>
          <a:off x="280670" y="1674825"/>
          <a:ext cx="6921500" cy="922655"/>
        </p:xfrm>
        <a:graphic>
          <a:graphicData uri="http://schemas.openxmlformats.org/drawingml/2006/table">
            <a:tbl>
              <a:tblPr>
                <a:tableStyleId>{16D9F66E-5EB9-4882-86FB-DCBF35E3C3E4}</a:tableStyleId>
              </a:tblPr>
              <a:tblGrid>
                <a:gridCol w="1854200">
                  <a:extLst>
                    <a:ext uri="{9D8B030D-6E8A-4147-A177-3AD203B41FA5}">
                      <a16:colId xmlns:a16="http://schemas.microsoft.com/office/drawing/2014/main" val="1194926022"/>
                    </a:ext>
                  </a:extLst>
                </a:gridCol>
                <a:gridCol w="1079500">
                  <a:extLst>
                    <a:ext uri="{9D8B030D-6E8A-4147-A177-3AD203B41FA5}">
                      <a16:colId xmlns:a16="http://schemas.microsoft.com/office/drawing/2014/main" val="409130393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104118187"/>
                    </a:ext>
                  </a:extLst>
                </a:gridCol>
                <a:gridCol w="1930400">
                  <a:extLst>
                    <a:ext uri="{9D8B030D-6E8A-4147-A177-3AD203B41FA5}">
                      <a16:colId xmlns:a16="http://schemas.microsoft.com/office/drawing/2014/main" val="1303519322"/>
                    </a:ext>
                  </a:extLst>
                </a:gridCol>
              </a:tblGrid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1" u="none" strike="noStrike" dirty="0">
                          <a:effectLst/>
                        </a:rPr>
                        <a:t>Комнаты\</a:t>
                      </a:r>
                      <a:r>
                        <a:rPr lang="en-US" sz="1100" b="1" u="none" strike="noStrike" dirty="0">
                          <a:effectLst/>
                          <a:latin typeface="DM Sans" panose="020B0604020202020204" charset="0"/>
                        </a:rPr>
                        <a:t>Rooms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DM Sans" panose="020B0604020202020204" charset="0"/>
                      </a:endParaRPr>
                    </a:p>
                  </a:txBody>
                  <a:tcPr marL="6350" marR="6350" marT="6350" marB="0" anchor="b">
                    <a:solidFill>
                      <a:srgbClr val="82D8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1" u="none" strike="noStrike" dirty="0">
                          <a:effectLst/>
                        </a:rPr>
                        <a:t>имя поля</a:t>
                      </a:r>
                      <a:endParaRPr lang="ru-RU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82D8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1" u="none" strike="noStrike" dirty="0">
                          <a:effectLst/>
                        </a:rPr>
                        <a:t>тип</a:t>
                      </a:r>
                      <a:endParaRPr lang="ru-RU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82D8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1" u="none" strike="noStrike" dirty="0">
                          <a:effectLst/>
                        </a:rPr>
                        <a:t>примечания</a:t>
                      </a:r>
                      <a:endParaRPr lang="ru-RU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82D8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0877454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 dirty="0">
                          <a:effectLst/>
                        </a:rPr>
                        <a:t>Отдел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  <a:latin typeface="DM Sans" panose="020B0604020202020204" charset="0"/>
                        </a:rPr>
                        <a:t>R_Department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DM Sans" panose="020B060402020202020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  <a:latin typeface="DM Sans" panose="020B0604020202020204" charset="0"/>
                        </a:rPr>
                        <a:t>varchar (12)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DM Sans" panose="020B060402020202020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внешний ключ к </a:t>
                      </a:r>
                      <a:r>
                        <a:rPr lang="en-US" sz="1100" u="none" strike="noStrike">
                          <a:effectLst/>
                          <a:latin typeface="DM Sans" panose="020B0604020202020204" charset="0"/>
                        </a:rPr>
                        <a:t>Department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DM Sans" panose="020B060402020202020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255498135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 dirty="0">
                          <a:effectLst/>
                        </a:rPr>
                        <a:t>Номер комнаты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 err="1">
                          <a:effectLst/>
                          <a:latin typeface="DM Sans" panose="020B0604020202020204" charset="0"/>
                        </a:rPr>
                        <a:t>R_Room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DM Sans" panose="020B060402020202020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  <a:latin typeface="DM Sans" panose="020B0604020202020204" charset="0"/>
                        </a:rPr>
                        <a:t>number (4)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DM Sans" panose="020B0604020202020204" charset="0"/>
                      </a:endParaRPr>
                    </a:p>
                  </a:txBody>
                  <a:tcPr marL="6350" marR="6350" marT="6350" marB="0" anchor="b"/>
                </a:tc>
                <a:tc rowSpan="2">
                  <a:txBody>
                    <a:bodyPr/>
                    <a:lstStyle/>
                    <a:p>
                      <a:pPr algn="l" fontAlgn="ctr"/>
                      <a:r>
                        <a:rPr lang="ru-RU" sz="1100" u="none" strike="noStrike" dirty="0">
                          <a:effectLst/>
                        </a:rPr>
                        <a:t>Составной уникальный первичный ключ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910435268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Телефон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  <a:latin typeface="DM Sans" panose="020B0604020202020204" charset="0"/>
                        </a:rPr>
                        <a:t>R_Phone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DM Sans" panose="020B060402020202020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  <a:latin typeface="DM Sans" panose="020B0604020202020204" charset="0"/>
                        </a:rPr>
                        <a:t>varchar (20)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DM Sans" panose="020B0604020202020204" charset="0"/>
                      </a:endParaRPr>
                    </a:p>
                  </a:txBody>
                  <a:tcPr marL="6350" marR="6350" marT="6350" marB="0" anchor="b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9836600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F07F3063-B71D-42E1-8521-FAE96EAD77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6085092"/>
              </p:ext>
            </p:extLst>
          </p:nvPr>
        </p:nvGraphicFramePr>
        <p:xfrm>
          <a:off x="280670" y="2971800"/>
          <a:ext cx="6921500" cy="552450"/>
        </p:xfrm>
        <a:graphic>
          <a:graphicData uri="http://schemas.openxmlformats.org/drawingml/2006/table">
            <a:tbl>
              <a:tblPr>
                <a:tableStyleId>{16D9F66E-5EB9-4882-86FB-DCBF35E3C3E4}</a:tableStyleId>
              </a:tblPr>
              <a:tblGrid>
                <a:gridCol w="1854200">
                  <a:extLst>
                    <a:ext uri="{9D8B030D-6E8A-4147-A177-3AD203B41FA5}">
                      <a16:colId xmlns:a16="http://schemas.microsoft.com/office/drawing/2014/main" val="1302061947"/>
                    </a:ext>
                  </a:extLst>
                </a:gridCol>
                <a:gridCol w="1079500">
                  <a:extLst>
                    <a:ext uri="{9D8B030D-6E8A-4147-A177-3AD203B41FA5}">
                      <a16:colId xmlns:a16="http://schemas.microsoft.com/office/drawing/2014/main" val="859779857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3010787332"/>
                    </a:ext>
                  </a:extLst>
                </a:gridCol>
                <a:gridCol w="1930400">
                  <a:extLst>
                    <a:ext uri="{9D8B030D-6E8A-4147-A177-3AD203B41FA5}">
                      <a16:colId xmlns:a16="http://schemas.microsoft.com/office/drawing/2014/main" val="3534058036"/>
                    </a:ext>
                  </a:extLst>
                </a:gridCol>
              </a:tblGrid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1" u="none" strike="noStrike" dirty="0">
                          <a:effectLst/>
                        </a:rPr>
                        <a:t>Должности \ </a:t>
                      </a:r>
                      <a:r>
                        <a:rPr lang="en-US" sz="1100" b="1" u="none" strike="noStrike" dirty="0">
                          <a:effectLst/>
                          <a:latin typeface="DM Sans" panose="020B0604020202020204" charset="0"/>
                        </a:rPr>
                        <a:t>Post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DM Sans" panose="020B0604020202020204" charset="0"/>
                      </a:endParaRPr>
                    </a:p>
                  </a:txBody>
                  <a:tcPr marL="6350" marR="6350" marT="6350" marB="0" anchor="b">
                    <a:solidFill>
                      <a:srgbClr val="82D8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1" u="none" strike="noStrike" dirty="0">
                          <a:effectLst/>
                        </a:rPr>
                        <a:t>имя поля</a:t>
                      </a:r>
                      <a:endParaRPr lang="ru-RU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82D8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u="none" strike="noStrike" dirty="0">
                          <a:effectLst/>
                          <a:latin typeface="DM Sans" panose="020B0604020202020204" charset="0"/>
                        </a:rPr>
                        <a:t> </a:t>
                      </a:r>
                      <a:r>
                        <a:rPr lang="ru-RU" sz="1100" b="1" u="none" strike="noStrike" dirty="0">
                          <a:effectLst/>
                        </a:rPr>
                        <a:t>тип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DM Sans" panose="020B0604020202020204" charset="0"/>
                      </a:endParaRPr>
                    </a:p>
                  </a:txBody>
                  <a:tcPr marL="6350" marR="6350" marT="6350" marB="0" anchor="b">
                    <a:solidFill>
                      <a:srgbClr val="82D8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1" u="none" strike="noStrike" dirty="0">
                          <a:effectLst/>
                        </a:rPr>
                        <a:t>примечания</a:t>
                      </a:r>
                      <a:endParaRPr lang="ru-RU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82D8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117534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Название должности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 err="1">
                          <a:effectLst/>
                          <a:latin typeface="DM Sans" panose="020B0604020202020204" charset="0"/>
                        </a:rPr>
                        <a:t>P_Post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DM Sans" panose="020B060402020202020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  <a:latin typeface="DM Sans" panose="020B0604020202020204" charset="0"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DM Sans" panose="020B060402020202020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 dirty="0">
                          <a:effectLst/>
                        </a:rPr>
                        <a:t>первичный ключ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367279612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Оклад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  <a:latin typeface="DM Sans" panose="020B0604020202020204" charset="0"/>
                        </a:rPr>
                        <a:t>P_Sal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DM Sans" panose="020B060402020202020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  <a:latin typeface="DM Sans" panose="020B0604020202020204" charset="0"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DM Sans" panose="020B060402020202020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 dirty="0">
                          <a:effectLst/>
                        </a:rPr>
                        <a:t>обязательное поле,</a:t>
                      </a:r>
                      <a:r>
                        <a:rPr lang="en-US" sz="1100" u="none" strike="noStrike" dirty="0">
                          <a:effectLst/>
                          <a:latin typeface="DM Sans" panose="020B0604020202020204" charset="0"/>
                        </a:rPr>
                        <a:t> &gt;</a:t>
                      </a:r>
                      <a:r>
                        <a:rPr lang="ru-RU" sz="1100" u="none" strike="noStrike" dirty="0">
                          <a:effectLst/>
                        </a:rPr>
                        <a:t> 500$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093475158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827E2852-F211-4D7F-9F90-0134424DC0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8329521"/>
              </p:ext>
            </p:extLst>
          </p:nvPr>
        </p:nvGraphicFramePr>
        <p:xfrm>
          <a:off x="280670" y="3659505"/>
          <a:ext cx="8521700" cy="1389973"/>
        </p:xfrm>
        <a:graphic>
          <a:graphicData uri="http://schemas.openxmlformats.org/drawingml/2006/table">
            <a:tbl>
              <a:tblPr>
                <a:tableStyleId>{16D9F66E-5EB9-4882-86FB-DCBF35E3C3E4}</a:tableStyleId>
              </a:tblPr>
              <a:tblGrid>
                <a:gridCol w="1845947">
                  <a:extLst>
                    <a:ext uri="{9D8B030D-6E8A-4147-A177-3AD203B41FA5}">
                      <a16:colId xmlns:a16="http://schemas.microsoft.com/office/drawing/2014/main" val="102490136"/>
                    </a:ext>
                  </a:extLst>
                </a:gridCol>
                <a:gridCol w="1074695">
                  <a:extLst>
                    <a:ext uri="{9D8B030D-6E8A-4147-A177-3AD203B41FA5}">
                      <a16:colId xmlns:a16="http://schemas.microsoft.com/office/drawing/2014/main" val="4234020225"/>
                    </a:ext>
                  </a:extLst>
                </a:gridCol>
                <a:gridCol w="2048242">
                  <a:extLst>
                    <a:ext uri="{9D8B030D-6E8A-4147-A177-3AD203B41FA5}">
                      <a16:colId xmlns:a16="http://schemas.microsoft.com/office/drawing/2014/main" val="2839471792"/>
                    </a:ext>
                  </a:extLst>
                </a:gridCol>
                <a:gridCol w="1921808">
                  <a:extLst>
                    <a:ext uri="{9D8B030D-6E8A-4147-A177-3AD203B41FA5}">
                      <a16:colId xmlns:a16="http://schemas.microsoft.com/office/drawing/2014/main" val="770745504"/>
                    </a:ext>
                  </a:extLst>
                </a:gridCol>
                <a:gridCol w="1631008">
                  <a:extLst>
                    <a:ext uri="{9D8B030D-6E8A-4147-A177-3AD203B41FA5}">
                      <a16:colId xmlns:a16="http://schemas.microsoft.com/office/drawing/2014/main" val="1579664079"/>
                    </a:ext>
                  </a:extLst>
                </a:gridCol>
              </a:tblGrid>
              <a:tr h="183330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1" u="none" strike="noStrike" dirty="0">
                          <a:effectLst/>
                          <a:latin typeface="+mj-lt"/>
                        </a:rPr>
                        <a:t>Сотрудник-Проект (Связующая таблица)</a:t>
                      </a:r>
                      <a:endParaRPr lang="ru-RU" sz="11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22" marR="6322" marT="6322" marB="0" anchor="b">
                    <a:solidFill>
                      <a:srgbClr val="82D8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100" b="1" u="none" strike="noStrike" dirty="0">
                          <a:effectLst/>
                          <a:latin typeface="+mj-lt"/>
                        </a:rPr>
                        <a:t>имя поля</a:t>
                      </a:r>
                      <a:endParaRPr lang="ru-RU" sz="11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22" marR="6322" marT="6322" marB="0" anchor="b">
                    <a:solidFill>
                      <a:srgbClr val="82D8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  <a:latin typeface="DM Sans" panose="020B0604020202020204" charset="0"/>
                        </a:rPr>
                        <a:t> </a:t>
                      </a:r>
                      <a:r>
                        <a:rPr lang="ru-RU" sz="1100" b="1" u="none" strike="noStrike" dirty="0">
                          <a:effectLst/>
                          <a:latin typeface="+mj-lt"/>
                        </a:rPr>
                        <a:t>тип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DM Sans" panose="020B0604020202020204" charset="0"/>
                      </a:endParaRPr>
                    </a:p>
                  </a:txBody>
                  <a:tcPr marL="6322" marR="6322" marT="6322" marB="0" anchor="b">
                    <a:solidFill>
                      <a:srgbClr val="82D8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1" u="none" strike="noStrike" dirty="0">
                          <a:effectLst/>
                          <a:latin typeface="+mj-lt"/>
                        </a:rPr>
                        <a:t>примечания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DM Sans" panose="020B0604020202020204" charset="0"/>
                      </a:endParaRPr>
                    </a:p>
                  </a:txBody>
                  <a:tcPr marL="6322" marR="6322" marT="6322" marB="0" anchor="b">
                    <a:solidFill>
                      <a:srgbClr val="82D8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DM Sans" panose="020B0604020202020204" charset="0"/>
                      </a:endParaRPr>
                    </a:p>
                  </a:txBody>
                  <a:tcPr marL="6322" marR="6322" marT="6322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7642268"/>
                  </a:ext>
                </a:extLst>
              </a:tr>
              <a:tr h="340109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 dirty="0">
                          <a:effectLst/>
                          <a:latin typeface="+mj-lt"/>
                        </a:rPr>
                        <a:t>Проект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22" marR="6322" marT="632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 err="1">
                          <a:effectLst/>
                          <a:latin typeface="DM Sans" panose="020B0604020202020204" charset="0"/>
                        </a:rPr>
                        <a:t>J_Project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DM Sans" panose="020B0604020202020204" charset="0"/>
                      </a:endParaRPr>
                    </a:p>
                  </a:txBody>
                  <a:tcPr marL="6322" marR="6322" marT="632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  <a:latin typeface="DM Sans" panose="020B0604020202020204" charset="0"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DM Sans" panose="020B0604020202020204" charset="0"/>
                      </a:endParaRPr>
                    </a:p>
                  </a:txBody>
                  <a:tcPr marL="6322" marR="6322" marT="632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 dirty="0">
                          <a:effectLst/>
                          <a:latin typeface="+mj-lt"/>
                        </a:rPr>
                        <a:t>внешний ключ к </a:t>
                      </a:r>
                      <a:r>
                        <a:rPr lang="en-US" sz="1100" u="none" strike="noStrike" dirty="0">
                          <a:effectLst/>
                          <a:latin typeface="DM Sans" panose="020B0604020202020204" charset="0"/>
                        </a:rPr>
                        <a:t>Projects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DM Sans" panose="020B0604020202020204" charset="0"/>
                      </a:endParaRPr>
                    </a:p>
                  </a:txBody>
                  <a:tcPr marL="6322" marR="6322" marT="6322" marB="0" anchor="b"/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ru-RU" sz="1100" b="0" u="none" strike="noStrike" dirty="0">
                          <a:effectLst/>
                          <a:latin typeface="+mj-lt"/>
                        </a:rPr>
                        <a:t>составной первичный ключ</a:t>
                      </a:r>
                    </a:p>
                    <a:p>
                      <a:pPr algn="ctr" fontAlgn="b"/>
                      <a:r>
                        <a:rPr lang="en-US" sz="1100" b="1" u="none" strike="noStrike" dirty="0">
                          <a:effectLst/>
                          <a:latin typeface="DM Sans" panose="020B0604020202020204" charset="0"/>
                        </a:rPr>
                        <a:t> 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DM Sans" panose="020B0604020202020204" charset="0"/>
                      </a:endParaRPr>
                    </a:p>
                  </a:txBody>
                  <a:tcPr marL="6322" marR="6322" marT="6322" marB="0" anchor="b"/>
                </a:tc>
                <a:extLst>
                  <a:ext uri="{0D108BD9-81ED-4DB2-BD59-A6C34878D82A}">
                    <a16:rowId xmlns:a16="http://schemas.microsoft.com/office/drawing/2014/main" val="3332439044"/>
                  </a:ext>
                </a:extLst>
              </a:tr>
              <a:tr h="183330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 dirty="0">
                          <a:effectLst/>
                          <a:latin typeface="+mj-lt"/>
                        </a:rPr>
                        <a:t>Сотрудник-Проект (Участие)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22" marR="6322" marT="632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 err="1">
                          <a:effectLst/>
                          <a:latin typeface="DM Sans" panose="020B0604020202020204" charset="0"/>
                        </a:rPr>
                        <a:t>J_Employee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DM Sans" panose="020B0604020202020204" charset="0"/>
                      </a:endParaRPr>
                    </a:p>
                  </a:txBody>
                  <a:tcPr marL="6322" marR="6322" marT="632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  <a:latin typeface="DM Sans" panose="020B0604020202020204" charset="0"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DM Sans" panose="020B0604020202020204" charset="0"/>
                      </a:endParaRPr>
                    </a:p>
                  </a:txBody>
                  <a:tcPr marL="6322" marR="6322" marT="632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 dirty="0">
                          <a:effectLst/>
                          <a:latin typeface="+mj-lt"/>
                        </a:rPr>
                        <a:t>внешний ключ к </a:t>
                      </a:r>
                      <a:r>
                        <a:rPr lang="en-US" sz="1100" u="none" strike="noStrike" dirty="0">
                          <a:effectLst/>
                          <a:latin typeface="DM Sans" panose="020B0604020202020204" charset="0"/>
                        </a:rPr>
                        <a:t>Employee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DM Sans" panose="020B0604020202020204" charset="0"/>
                      </a:endParaRPr>
                    </a:p>
                  </a:txBody>
                  <a:tcPr marL="6322" marR="6322" marT="6322" marB="0" anchor="b"/>
                </a:tc>
                <a:tc vMerge="1"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22" marR="6322" marT="6322" marB="0" anchor="b"/>
                </a:tc>
                <a:extLst>
                  <a:ext uri="{0D108BD9-81ED-4DB2-BD59-A6C34878D82A}">
                    <a16:rowId xmlns:a16="http://schemas.microsoft.com/office/drawing/2014/main" val="2326072807"/>
                  </a:ext>
                </a:extLst>
              </a:tr>
              <a:tr h="183330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  <a:latin typeface="+mj-lt"/>
                        </a:rPr>
                        <a:t>Роль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22" marR="6322" marT="632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  <a:latin typeface="DM Sans" panose="020B0604020202020204" charset="0"/>
                        </a:rPr>
                        <a:t>J_Role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DM Sans" panose="020B0604020202020204" charset="0"/>
                      </a:endParaRPr>
                    </a:p>
                  </a:txBody>
                  <a:tcPr marL="6322" marR="6322" marT="632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  <a:latin typeface="DM Sans" panose="020B0604020202020204" charset="0"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DM Sans" panose="020B0604020202020204" charset="0"/>
                      </a:endParaRPr>
                    </a:p>
                  </a:txBody>
                  <a:tcPr marL="6322" marR="6322" marT="632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 dirty="0">
                          <a:effectLst/>
                          <a:latin typeface="+mj-lt"/>
                        </a:rPr>
                        <a:t>обязательное поле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22" marR="6322" marT="632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  <a:latin typeface="DM Sans" panose="020B0604020202020204" charset="0"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DM Sans" panose="020B0604020202020204" charset="0"/>
                      </a:endParaRPr>
                    </a:p>
                  </a:txBody>
                  <a:tcPr marL="6322" marR="6322" marT="6322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5880703"/>
                  </a:ext>
                </a:extLst>
              </a:tr>
              <a:tr h="183330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  <a:latin typeface="+mj-lt"/>
                        </a:rPr>
                        <a:t>Доплата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22" marR="6322" marT="632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  <a:latin typeface="DM Sans" panose="020B0604020202020204" charset="0"/>
                        </a:rPr>
                        <a:t>J_Bonus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DM Sans" panose="020B0604020202020204" charset="0"/>
                      </a:endParaRPr>
                    </a:p>
                  </a:txBody>
                  <a:tcPr marL="6322" marR="6322" marT="632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  <a:latin typeface="DM Sans" panose="020B0604020202020204" charset="0"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DM Sans" panose="020B0604020202020204" charset="0"/>
                      </a:endParaRPr>
                    </a:p>
                  </a:txBody>
                  <a:tcPr marL="6322" marR="6322" marT="632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 dirty="0">
                          <a:effectLst/>
                          <a:latin typeface="+mj-lt"/>
                        </a:rPr>
                        <a:t>необязательное поле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DM Sans" panose="020B0604020202020204" charset="0"/>
                      </a:endParaRPr>
                    </a:p>
                  </a:txBody>
                  <a:tcPr marL="6322" marR="6322" marT="632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  <a:latin typeface="DM Sans" panose="020B0604020202020204" charset="0"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DM Sans" panose="020B0604020202020204" charset="0"/>
                      </a:endParaRPr>
                    </a:p>
                  </a:txBody>
                  <a:tcPr marL="6322" marR="6322" marT="6322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34412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813204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5C8038-EBB2-4441-990C-C29582FFD3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475" y="154096"/>
            <a:ext cx="6084000" cy="539700"/>
          </a:xfrm>
        </p:spPr>
        <p:txBody>
          <a:bodyPr/>
          <a:lstStyle/>
          <a:p>
            <a:r>
              <a:rPr lang="ru-RU" dirty="0"/>
              <a:t>Отношения БДх после нормализации</a:t>
            </a:r>
            <a:endParaRPr lang="en-US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7803CDF4-8292-4E7E-93C4-E0003AA460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3056915"/>
              </p:ext>
            </p:extLst>
          </p:nvPr>
        </p:nvGraphicFramePr>
        <p:xfrm>
          <a:off x="356870" y="1013778"/>
          <a:ext cx="7012118" cy="1798320"/>
        </p:xfrm>
        <a:graphic>
          <a:graphicData uri="http://schemas.openxmlformats.org/drawingml/2006/table">
            <a:tbl>
              <a:tblPr>
                <a:tableStyleId>{16D9F66E-5EB9-4882-86FB-DCBF35E3C3E4}</a:tableStyleId>
              </a:tblPr>
              <a:tblGrid>
                <a:gridCol w="1878476">
                  <a:extLst>
                    <a:ext uri="{9D8B030D-6E8A-4147-A177-3AD203B41FA5}">
                      <a16:colId xmlns:a16="http://schemas.microsoft.com/office/drawing/2014/main" val="2378285850"/>
                    </a:ext>
                  </a:extLst>
                </a:gridCol>
                <a:gridCol w="1093633">
                  <a:extLst>
                    <a:ext uri="{9D8B030D-6E8A-4147-A177-3AD203B41FA5}">
                      <a16:colId xmlns:a16="http://schemas.microsoft.com/office/drawing/2014/main" val="1071130237"/>
                    </a:ext>
                  </a:extLst>
                </a:gridCol>
                <a:gridCol w="2084336">
                  <a:extLst>
                    <a:ext uri="{9D8B030D-6E8A-4147-A177-3AD203B41FA5}">
                      <a16:colId xmlns:a16="http://schemas.microsoft.com/office/drawing/2014/main" val="2886837848"/>
                    </a:ext>
                  </a:extLst>
                </a:gridCol>
                <a:gridCol w="1955673">
                  <a:extLst>
                    <a:ext uri="{9D8B030D-6E8A-4147-A177-3AD203B41FA5}">
                      <a16:colId xmlns:a16="http://schemas.microsoft.com/office/drawing/2014/main" val="2078595192"/>
                    </a:ext>
                  </a:extLst>
                </a:gridCol>
              </a:tblGrid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1" u="none" strike="noStrike" dirty="0">
                          <a:effectLst/>
                        </a:rPr>
                        <a:t>Сотрудники\</a:t>
                      </a:r>
                      <a:r>
                        <a:rPr lang="en-US" sz="1100" b="1" u="none" strike="noStrike" dirty="0">
                          <a:effectLst/>
                          <a:latin typeface="DM Sans" panose="020B0604020202020204" charset="0"/>
                        </a:rPr>
                        <a:t>Employee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DM Sans" panose="020B0604020202020204" charset="0"/>
                      </a:endParaRPr>
                    </a:p>
                  </a:txBody>
                  <a:tcPr marL="6350" marR="6350" marT="6350" marB="0" anchor="b">
                    <a:solidFill>
                      <a:srgbClr val="82D8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1" u="none" strike="noStrike" dirty="0">
                          <a:effectLst/>
                        </a:rPr>
                        <a:t>имя поля</a:t>
                      </a:r>
                      <a:endParaRPr lang="ru-RU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82D8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1" u="none" strike="noStrike" dirty="0">
                          <a:effectLst/>
                        </a:rPr>
                        <a:t>тип, длина</a:t>
                      </a:r>
                      <a:endParaRPr lang="ru-RU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82D8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1" u="none" strike="noStrike" dirty="0">
                          <a:effectLst/>
                        </a:rPr>
                        <a:t>примечания</a:t>
                      </a:r>
                      <a:endParaRPr lang="ru-RU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82D8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1961825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 dirty="0">
                          <a:effectLst/>
                        </a:rPr>
                        <a:t>Идентификатор сотрудника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  <a:latin typeface="DM Sans" panose="020B0604020202020204" charset="0"/>
                        </a:rPr>
                        <a:t>E_ID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DM Sans" panose="020B060402020202020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  <a:latin typeface="DM Sans" panose="020B0604020202020204" charset="0"/>
                        </a:rPr>
                        <a:t>Number (4)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DM Sans" panose="020B060402020202020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c</a:t>
                      </a:r>
                      <a:r>
                        <a:rPr lang="ru-RU" sz="1100" u="none" strike="noStrike" dirty="0">
                          <a:effectLst/>
                        </a:rPr>
                        <a:t>уррогатный первичный ключ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389885986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 dirty="0">
                          <a:effectLst/>
                        </a:rPr>
                        <a:t>Фамилия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  <a:latin typeface="DM Sans" panose="020B0604020202020204" charset="0"/>
                        </a:rPr>
                        <a:t>E_Last_Name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DM Sans" panose="020B060402020202020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  <a:latin typeface="DM Sans" panose="020B0604020202020204" charset="0"/>
                        </a:rPr>
                        <a:t>Varchar (50)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DM Sans" panose="020B060402020202020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об поле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865847377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 dirty="0">
                          <a:effectLst/>
                        </a:rPr>
                        <a:t>Имя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 err="1">
                          <a:effectLst/>
                          <a:latin typeface="DM Sans" panose="020B0604020202020204" charset="0"/>
                        </a:rPr>
                        <a:t>E_First_Name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DM Sans" panose="020B060402020202020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  <a:latin typeface="DM Sans" panose="020B0604020202020204" charset="0"/>
                        </a:rPr>
                        <a:t>Varchar (50)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DM Sans" panose="020B060402020202020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об поле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913289685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Должность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  <a:latin typeface="DM Sans" panose="020B0604020202020204" charset="0"/>
                        </a:rPr>
                        <a:t>E_Post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DM Sans" panose="020B060402020202020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  <a:latin typeface="DM Sans" panose="020B0604020202020204" charset="0"/>
                        </a:rPr>
                        <a:t>Varchar (30)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DM Sans" panose="020B060402020202020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внеш ключ к </a:t>
                      </a:r>
                      <a:r>
                        <a:rPr lang="en-US" sz="1100" u="none" strike="noStrike">
                          <a:effectLst/>
                          <a:latin typeface="DM Sans" panose="020B0604020202020204" charset="0"/>
                        </a:rPr>
                        <a:t>Post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DM Sans" panose="020B060402020202020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250214916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Отдел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  <a:latin typeface="DM Sans" panose="020B0604020202020204" charset="0"/>
                        </a:rPr>
                        <a:t>E_Depart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DM Sans" panose="020B060402020202020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  <a:latin typeface="DM Sans" panose="020B0604020202020204" charset="0"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DM Sans" panose="020B060402020202020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Внешний ключ к </a:t>
                      </a:r>
                      <a:r>
                        <a:rPr lang="en-US" sz="1100" u="none" strike="noStrike">
                          <a:effectLst/>
                          <a:latin typeface="DM Sans" panose="020B0604020202020204" charset="0"/>
                        </a:rPr>
                        <a:t>Depart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DM Sans" panose="020B060402020202020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89215847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Дата Рождения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  <a:latin typeface="DM Sans" panose="020B0604020202020204" charset="0"/>
                        </a:rPr>
                        <a:t>E_Born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DM Sans" panose="020B060402020202020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  <a:latin typeface="DM Sans" panose="020B0604020202020204" charset="0"/>
                        </a:rPr>
                        <a:t>Date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DM Sans" panose="020B060402020202020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об поле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929137833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Телефон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  <a:latin typeface="DM Sans" panose="020B0604020202020204" charset="0"/>
                        </a:rPr>
                        <a:t>E_Phone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DM Sans" panose="020B060402020202020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  <a:latin typeface="DM Sans" panose="020B0604020202020204" charset="0"/>
                        </a:rPr>
                        <a:t>Varchar (30)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DM Sans" panose="020B0604020202020204" charset="0"/>
                      </a:endParaRPr>
                    </a:p>
                  </a:txBody>
                  <a:tcPr marL="6350" marR="6350" marT="6350" marB="0" anchor="b"/>
                </a:tc>
                <a:tc rowSpan="2"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 dirty="0">
                          <a:effectLst/>
                        </a:rPr>
                        <a:t>составной внешний ключ к Rooms </a:t>
                      </a:r>
                    </a:p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DM Sans" panose="020B0604020202020204" charset="0"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DM Sans" panose="020B060402020202020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740157227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 dirty="0">
                          <a:effectLst/>
                        </a:rPr>
                        <a:t>Номер комнаты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  <a:latin typeface="DM Sans" panose="020B0604020202020204" charset="0"/>
                        </a:rPr>
                        <a:t>E_Room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DM Sans" panose="020B060402020202020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  <a:latin typeface="DM Sans" panose="020B0604020202020204" charset="0"/>
                        </a:rPr>
                        <a:t>Number (4)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DM Sans" panose="020B0604020202020204" charset="0"/>
                      </a:endParaRPr>
                    </a:p>
                  </a:txBody>
                  <a:tcPr marL="6350" marR="6350" marT="6350" marB="0" anchor="b"/>
                </a:tc>
                <a:tc vMerge="1"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328642523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9E22EBD-AD23-4265-ACB4-26DA3F9CDD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0015974"/>
              </p:ext>
            </p:extLst>
          </p:nvPr>
        </p:nvGraphicFramePr>
        <p:xfrm>
          <a:off x="356870" y="3201315"/>
          <a:ext cx="6921500" cy="1604010"/>
        </p:xfrm>
        <a:graphic>
          <a:graphicData uri="http://schemas.openxmlformats.org/drawingml/2006/table">
            <a:tbl>
              <a:tblPr>
                <a:tableStyleId>{16D9F66E-5EB9-4882-86FB-DCBF35E3C3E4}</a:tableStyleId>
              </a:tblPr>
              <a:tblGrid>
                <a:gridCol w="1854200">
                  <a:extLst>
                    <a:ext uri="{9D8B030D-6E8A-4147-A177-3AD203B41FA5}">
                      <a16:colId xmlns:a16="http://schemas.microsoft.com/office/drawing/2014/main" val="2697314125"/>
                    </a:ext>
                  </a:extLst>
                </a:gridCol>
                <a:gridCol w="1079500">
                  <a:extLst>
                    <a:ext uri="{9D8B030D-6E8A-4147-A177-3AD203B41FA5}">
                      <a16:colId xmlns:a16="http://schemas.microsoft.com/office/drawing/2014/main" val="505933605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960023568"/>
                    </a:ext>
                  </a:extLst>
                </a:gridCol>
                <a:gridCol w="1930400">
                  <a:extLst>
                    <a:ext uri="{9D8B030D-6E8A-4147-A177-3AD203B41FA5}">
                      <a16:colId xmlns:a16="http://schemas.microsoft.com/office/drawing/2014/main" val="1513546876"/>
                    </a:ext>
                  </a:extLst>
                </a:gridCol>
              </a:tblGrid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1" u="none" strike="noStrike" dirty="0">
                          <a:effectLst/>
                        </a:rPr>
                        <a:t>Проекты \</a:t>
                      </a:r>
                      <a:r>
                        <a:rPr lang="en-US" sz="1100" b="1" u="none" strike="noStrike" dirty="0">
                          <a:effectLst/>
                          <a:latin typeface="DM Sans" panose="020B0604020202020204" charset="0"/>
                        </a:rPr>
                        <a:t>Projects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DM Sans" panose="020B0604020202020204" charset="0"/>
                      </a:endParaRPr>
                    </a:p>
                  </a:txBody>
                  <a:tcPr marL="6350" marR="6350" marT="6350" marB="0" anchor="b">
                    <a:solidFill>
                      <a:srgbClr val="82D8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1" u="none" strike="noStrike" dirty="0">
                          <a:effectLst/>
                        </a:rPr>
                        <a:t>имя поля</a:t>
                      </a:r>
                      <a:endParaRPr lang="ru-RU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82D8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1" u="none" strike="noStrike" dirty="0">
                          <a:effectLst/>
                        </a:rPr>
                        <a:t>тип, длина</a:t>
                      </a:r>
                      <a:endParaRPr lang="ru-RU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82D8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1" u="none" strike="noStrike" dirty="0">
                          <a:effectLst/>
                        </a:rPr>
                        <a:t>примечания</a:t>
                      </a:r>
                      <a:endParaRPr lang="ru-RU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82D8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8931758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Название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  <a:latin typeface="DM Sans" panose="020B0604020202020204" charset="0"/>
                        </a:rPr>
                        <a:t>P_Name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DM Sans" panose="020B060402020202020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  <a:latin typeface="DM Sans" panose="020B0604020202020204" charset="0"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DM Sans" panose="020B060402020202020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об поле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4292205079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Сокращ название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  <a:latin typeface="DM Sans" panose="020B0604020202020204" charset="0"/>
                        </a:rPr>
                        <a:t>P_Short_Name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DM Sans" panose="020B060402020202020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  <a:latin typeface="DM Sans" panose="020B0604020202020204" charset="0"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DM Sans" panose="020B060402020202020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 dirty="0">
                          <a:effectLst/>
                        </a:rPr>
                        <a:t>первичный натуральный ключ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888090829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Отдел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  <a:latin typeface="DM Sans" panose="020B0604020202020204" charset="0"/>
                        </a:rPr>
                        <a:t>P_Department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DM Sans" panose="020B060402020202020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  <a:latin typeface="DM Sans" panose="020B0604020202020204" charset="0"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DM Sans" panose="020B060402020202020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внешний ключ к </a:t>
                      </a:r>
                      <a:r>
                        <a:rPr lang="en-US" sz="1100" u="none" strike="noStrike">
                          <a:effectLst/>
                          <a:latin typeface="DM Sans" panose="020B0604020202020204" charset="0"/>
                        </a:rPr>
                        <a:t>Departments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DM Sans" panose="020B060402020202020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238014853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Дата начала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  <a:latin typeface="DM Sans" panose="020B0604020202020204" charset="0"/>
                        </a:rPr>
                        <a:t>P_Start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DM Sans" panose="020B060402020202020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  <a:latin typeface="DM Sans" panose="020B0604020202020204" charset="0"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DM Sans" panose="020B060402020202020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об поле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957739113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Планируемая дата конца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  <a:latin typeface="DM Sans" panose="020B0604020202020204" charset="0"/>
                        </a:rPr>
                        <a:t>P_Planned_End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DM Sans" panose="020B060402020202020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  <a:latin typeface="DM Sans" panose="020B0604020202020204" charset="0"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DM Sans" panose="020B060402020202020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об поле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703848666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 dirty="0">
                          <a:effectLst/>
                        </a:rPr>
                        <a:t>Реальная дата конца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  <a:latin typeface="DM Sans" panose="020B0604020202020204" charset="0"/>
                        </a:rPr>
                        <a:t>P_Fact_End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DM Sans" panose="020B060402020202020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  <a:latin typeface="DM Sans" panose="020B0604020202020204" charset="0"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DM Sans" panose="020B060402020202020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 dirty="0">
                          <a:effectLst/>
                        </a:rPr>
                        <a:t>об поле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2553054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651752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5C8038-EBB2-4441-990C-C29582FFD3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811" y="123495"/>
            <a:ext cx="6084000" cy="539700"/>
          </a:xfrm>
        </p:spPr>
        <p:txBody>
          <a:bodyPr/>
          <a:lstStyle/>
          <a:p>
            <a:r>
              <a:rPr lang="ru-RU" dirty="0"/>
              <a:t>Схема БДх после нормализации</a:t>
            </a:r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733847F-5659-4A7F-A510-8FE107E607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117238"/>
              </p:ext>
            </p:extLst>
          </p:nvPr>
        </p:nvGraphicFramePr>
        <p:xfrm>
          <a:off x="677271" y="1417790"/>
          <a:ext cx="1298702" cy="920750"/>
        </p:xfrm>
        <a:graphic>
          <a:graphicData uri="http://schemas.openxmlformats.org/drawingml/2006/table">
            <a:tbl>
              <a:tblPr>
                <a:tableStyleId>{8A107856-5554-42FB-B03E-39F5DBC370BA}</a:tableStyleId>
              </a:tblPr>
              <a:tblGrid>
                <a:gridCol w="1298702">
                  <a:extLst>
                    <a:ext uri="{9D8B030D-6E8A-4147-A177-3AD203B41FA5}">
                      <a16:colId xmlns:a16="http://schemas.microsoft.com/office/drawing/2014/main" val="2529047131"/>
                    </a:ext>
                  </a:extLst>
                </a:gridCol>
              </a:tblGrid>
              <a:tr h="184150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1" u="none" strike="noStrike" dirty="0">
                          <a:solidFill>
                            <a:srgbClr val="004F76"/>
                          </a:solidFill>
                          <a:effectLst/>
                        </a:rPr>
                        <a:t>Комнаты</a:t>
                      </a:r>
                      <a:endParaRPr lang="ru-RU" sz="1100" b="1" i="0" u="none" strike="noStrike" dirty="0">
                        <a:solidFill>
                          <a:srgbClr val="004F7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330458421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solidFill>
                            <a:srgbClr val="004F76"/>
                          </a:solidFill>
                          <a:effectLst/>
                          <a:latin typeface="DM Sans" panose="020B0604020202020204" charset="0"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004F76"/>
                        </a:solidFill>
                        <a:effectLst/>
                        <a:latin typeface="DM Sans" panose="020B060402020202020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354554868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 err="1">
                          <a:solidFill>
                            <a:srgbClr val="004F76"/>
                          </a:solidFill>
                          <a:effectLst/>
                          <a:latin typeface="DM Sans" panose="020B0604020202020204" charset="0"/>
                        </a:rPr>
                        <a:t>R_Department</a:t>
                      </a:r>
                      <a:r>
                        <a:rPr lang="en-US" sz="1100" u="none" strike="noStrike" dirty="0">
                          <a:solidFill>
                            <a:srgbClr val="004F76"/>
                          </a:solidFill>
                          <a:effectLst/>
                          <a:latin typeface="DM Sans" panose="020B0604020202020204" charset="0"/>
                        </a:rPr>
                        <a:t> (</a:t>
                      </a:r>
                      <a:r>
                        <a:rPr lang="en-US" sz="1100" u="none" strike="noStrike" dirty="0" err="1">
                          <a:solidFill>
                            <a:srgbClr val="004F76"/>
                          </a:solidFill>
                          <a:effectLst/>
                          <a:latin typeface="DM Sans" panose="020B0604020202020204" charset="0"/>
                        </a:rPr>
                        <a:t>Fk</a:t>
                      </a:r>
                      <a:r>
                        <a:rPr lang="en-US" sz="1100" u="none" strike="noStrike" dirty="0">
                          <a:solidFill>
                            <a:srgbClr val="004F76"/>
                          </a:solidFill>
                          <a:effectLst/>
                          <a:latin typeface="DM Sans" panose="020B0604020202020204" charset="0"/>
                        </a:rPr>
                        <a:t>)</a:t>
                      </a:r>
                      <a:endParaRPr lang="en-US" sz="1100" b="0" i="0" u="none" strike="noStrike" dirty="0">
                        <a:solidFill>
                          <a:srgbClr val="004F76"/>
                        </a:solidFill>
                        <a:effectLst/>
                        <a:latin typeface="DM Sans" panose="020B060402020202020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514908945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 err="1">
                          <a:solidFill>
                            <a:srgbClr val="004F76"/>
                          </a:solidFill>
                          <a:effectLst/>
                          <a:latin typeface="DM Sans" panose="020B0604020202020204" charset="0"/>
                        </a:rPr>
                        <a:t>R_Roome</a:t>
                      </a:r>
                      <a:r>
                        <a:rPr lang="en-US" sz="1100" u="none" strike="noStrike" dirty="0">
                          <a:solidFill>
                            <a:srgbClr val="004F76"/>
                          </a:solidFill>
                          <a:effectLst/>
                          <a:latin typeface="DM Sans" panose="020B0604020202020204" charset="0"/>
                        </a:rPr>
                        <a:t> (Pk)</a:t>
                      </a:r>
                      <a:endParaRPr lang="en-US" sz="1100" b="0" i="0" u="none" strike="noStrike" dirty="0">
                        <a:solidFill>
                          <a:srgbClr val="004F76"/>
                        </a:solidFill>
                        <a:effectLst/>
                        <a:latin typeface="DM Sans" panose="020B060402020202020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330478538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 err="1">
                          <a:solidFill>
                            <a:srgbClr val="004F76"/>
                          </a:solidFill>
                          <a:effectLst/>
                          <a:latin typeface="DM Sans" panose="020B0604020202020204" charset="0"/>
                        </a:rPr>
                        <a:t>R_Phone</a:t>
                      </a:r>
                      <a:endParaRPr lang="en-US" sz="1100" b="0" i="0" u="none" strike="noStrike" dirty="0">
                        <a:solidFill>
                          <a:srgbClr val="004F76"/>
                        </a:solidFill>
                        <a:effectLst/>
                        <a:latin typeface="DM Sans" panose="020B060402020202020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033073491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F65B761-D9CE-4A61-9682-5D4BC3FAD4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3305944"/>
              </p:ext>
            </p:extLst>
          </p:nvPr>
        </p:nvGraphicFramePr>
        <p:xfrm>
          <a:off x="3127855" y="1437514"/>
          <a:ext cx="927100" cy="573405"/>
        </p:xfrm>
        <a:graphic>
          <a:graphicData uri="http://schemas.openxmlformats.org/drawingml/2006/table">
            <a:tbl>
              <a:tblPr>
                <a:tableStyleId>{8A107856-5554-42FB-B03E-39F5DBC370BA}</a:tableStyleId>
              </a:tblPr>
              <a:tblGrid>
                <a:gridCol w="927100">
                  <a:extLst>
                    <a:ext uri="{9D8B030D-6E8A-4147-A177-3AD203B41FA5}">
                      <a16:colId xmlns:a16="http://schemas.microsoft.com/office/drawing/2014/main" val="3618591571"/>
                    </a:ext>
                  </a:extLst>
                </a:gridCol>
              </a:tblGrid>
              <a:tr h="389255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1" u="none" strike="noStrike" dirty="0">
                          <a:solidFill>
                            <a:srgbClr val="006498"/>
                          </a:solidFill>
                          <a:effectLst/>
                        </a:rPr>
                        <a:t>Отделы</a:t>
                      </a:r>
                      <a:endParaRPr lang="ru-RU" sz="1100" b="1" i="0" u="none" strike="noStrike" dirty="0">
                        <a:solidFill>
                          <a:srgbClr val="006498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691166846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solidFill>
                            <a:srgbClr val="006498"/>
                          </a:solidFill>
                          <a:effectLst/>
                          <a:latin typeface="DM Sans" panose="020B0604020202020204" charset="0"/>
                        </a:rPr>
                        <a:t>D_ID (Pk)</a:t>
                      </a:r>
                      <a:endParaRPr lang="en-US" sz="1100" b="0" i="0" u="none" strike="noStrike" dirty="0">
                        <a:solidFill>
                          <a:srgbClr val="006498"/>
                        </a:solidFill>
                        <a:effectLst/>
                        <a:latin typeface="DM Sans" panose="020B060402020202020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603613088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51EF09AE-B3A6-4A76-885E-26D9227688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3141041"/>
              </p:ext>
            </p:extLst>
          </p:nvPr>
        </p:nvGraphicFramePr>
        <p:xfrm>
          <a:off x="4982055" y="1431457"/>
          <a:ext cx="1387038" cy="757555"/>
        </p:xfrm>
        <a:graphic>
          <a:graphicData uri="http://schemas.openxmlformats.org/drawingml/2006/table">
            <a:tbl>
              <a:tblPr>
                <a:tableStyleId>{8A107856-5554-42FB-B03E-39F5DBC370BA}</a:tableStyleId>
              </a:tblPr>
              <a:tblGrid>
                <a:gridCol w="1387038">
                  <a:extLst>
                    <a:ext uri="{9D8B030D-6E8A-4147-A177-3AD203B41FA5}">
                      <a16:colId xmlns:a16="http://schemas.microsoft.com/office/drawing/2014/main" val="2183576951"/>
                    </a:ext>
                  </a:extLst>
                </a:gridCol>
              </a:tblGrid>
              <a:tr h="389255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1" u="none" strike="noStrike" dirty="0">
                          <a:solidFill>
                            <a:srgbClr val="006498"/>
                          </a:solidFill>
                          <a:effectLst/>
                        </a:rPr>
                        <a:t>Проекты</a:t>
                      </a:r>
                      <a:endParaRPr lang="ru-RU" sz="1100" b="1" i="0" u="none" strike="noStrike" dirty="0">
                        <a:solidFill>
                          <a:srgbClr val="006498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519150151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 err="1">
                          <a:solidFill>
                            <a:srgbClr val="006498"/>
                          </a:solidFill>
                          <a:effectLst/>
                          <a:latin typeface="DM Sans" panose="020B0604020202020204" charset="0"/>
                        </a:rPr>
                        <a:t>P_Department</a:t>
                      </a:r>
                      <a:r>
                        <a:rPr lang="en-US" sz="1100" u="none" strike="noStrike" dirty="0">
                          <a:solidFill>
                            <a:srgbClr val="006498"/>
                          </a:solidFill>
                          <a:effectLst/>
                          <a:latin typeface="DM Sans" panose="020B0604020202020204" charset="0"/>
                        </a:rPr>
                        <a:t> (</a:t>
                      </a:r>
                      <a:r>
                        <a:rPr lang="en-US" sz="1100" u="none" strike="noStrike" dirty="0" err="1">
                          <a:solidFill>
                            <a:srgbClr val="006498"/>
                          </a:solidFill>
                          <a:effectLst/>
                          <a:latin typeface="DM Sans" panose="020B0604020202020204" charset="0"/>
                        </a:rPr>
                        <a:t>Fk</a:t>
                      </a:r>
                      <a:r>
                        <a:rPr lang="en-US" sz="1100" u="none" strike="noStrike" dirty="0">
                          <a:solidFill>
                            <a:srgbClr val="006498"/>
                          </a:solidFill>
                          <a:effectLst/>
                          <a:latin typeface="DM Sans" panose="020B0604020202020204" charset="0"/>
                        </a:rPr>
                        <a:t>)</a:t>
                      </a:r>
                      <a:endParaRPr lang="en-US" sz="1100" b="0" i="0" u="none" strike="noStrike" dirty="0">
                        <a:solidFill>
                          <a:srgbClr val="006498"/>
                        </a:solidFill>
                        <a:effectLst/>
                        <a:latin typeface="DM Sans" panose="020B060402020202020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817588301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 err="1">
                          <a:solidFill>
                            <a:srgbClr val="006498"/>
                          </a:solidFill>
                          <a:effectLst/>
                          <a:latin typeface="DM Sans" panose="020B0604020202020204" charset="0"/>
                        </a:rPr>
                        <a:t>P_Short_Name</a:t>
                      </a:r>
                      <a:r>
                        <a:rPr lang="en-US" sz="1100" u="none" strike="noStrike" dirty="0">
                          <a:solidFill>
                            <a:srgbClr val="006498"/>
                          </a:solidFill>
                          <a:effectLst/>
                          <a:latin typeface="DM Sans" panose="020B0604020202020204" charset="0"/>
                        </a:rPr>
                        <a:t> (Pk)</a:t>
                      </a:r>
                      <a:endParaRPr lang="en-US" sz="1100" b="0" i="0" u="none" strike="noStrike" dirty="0">
                        <a:solidFill>
                          <a:srgbClr val="006498"/>
                        </a:solidFill>
                        <a:effectLst/>
                        <a:latin typeface="DM Sans" panose="020B060402020202020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314746106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4B1901E8-A02D-49DD-A035-DEFF8733EA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5468344"/>
              </p:ext>
            </p:extLst>
          </p:nvPr>
        </p:nvGraphicFramePr>
        <p:xfrm>
          <a:off x="4710611" y="3033792"/>
          <a:ext cx="1270000" cy="736600"/>
        </p:xfrm>
        <a:graphic>
          <a:graphicData uri="http://schemas.openxmlformats.org/drawingml/2006/table">
            <a:tbl>
              <a:tblPr>
                <a:tableStyleId>{8A107856-5554-42FB-B03E-39F5DBC370BA}</a:tableStyleId>
              </a:tblPr>
              <a:tblGrid>
                <a:gridCol w="1270000">
                  <a:extLst>
                    <a:ext uri="{9D8B030D-6E8A-4147-A177-3AD203B41FA5}">
                      <a16:colId xmlns:a16="http://schemas.microsoft.com/office/drawing/2014/main" val="473436884"/>
                    </a:ext>
                  </a:extLst>
                </a:gridCol>
              </a:tblGrid>
              <a:tr h="184150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1" u="none" strike="noStrike" dirty="0">
                          <a:solidFill>
                            <a:srgbClr val="006498"/>
                          </a:solidFill>
                          <a:effectLst/>
                        </a:rPr>
                        <a:t>Связующая</a:t>
                      </a:r>
                      <a:r>
                        <a:rPr lang="en-US" sz="1100" b="1" u="none" strike="noStrike" dirty="0">
                          <a:solidFill>
                            <a:srgbClr val="006498"/>
                          </a:solidFill>
                          <a:effectLst/>
                          <a:latin typeface="DM Sans" panose="020B0604020202020204" charset="0"/>
                        </a:rPr>
                        <a:t> (Job)</a:t>
                      </a:r>
                      <a:endParaRPr lang="ru-RU" sz="1100" b="1" i="0" u="none" strike="noStrike" dirty="0">
                        <a:solidFill>
                          <a:srgbClr val="006498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97357440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solidFill>
                            <a:srgbClr val="006498"/>
                          </a:solidFill>
                          <a:effectLst/>
                          <a:latin typeface="DM Sans" panose="020B0604020202020204" charset="0"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006498"/>
                        </a:solidFill>
                        <a:effectLst/>
                        <a:latin typeface="DM Sans" panose="020B060402020202020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520102601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 err="1">
                          <a:solidFill>
                            <a:srgbClr val="006498"/>
                          </a:solidFill>
                          <a:effectLst/>
                          <a:latin typeface="DM Sans" panose="020B0604020202020204" charset="0"/>
                        </a:rPr>
                        <a:t>J_Project</a:t>
                      </a:r>
                      <a:r>
                        <a:rPr lang="en-US" sz="1100" u="none" strike="noStrike" dirty="0">
                          <a:solidFill>
                            <a:srgbClr val="006498"/>
                          </a:solidFill>
                          <a:effectLst/>
                          <a:latin typeface="DM Sans" panose="020B0604020202020204" charset="0"/>
                        </a:rPr>
                        <a:t> (</a:t>
                      </a:r>
                      <a:r>
                        <a:rPr lang="en-US" sz="1100" u="none" strike="noStrike" dirty="0" err="1">
                          <a:solidFill>
                            <a:srgbClr val="006498"/>
                          </a:solidFill>
                          <a:effectLst/>
                          <a:latin typeface="DM Sans" panose="020B0604020202020204" charset="0"/>
                        </a:rPr>
                        <a:t>Fk</a:t>
                      </a:r>
                      <a:r>
                        <a:rPr lang="en-US" sz="1100" u="none" strike="noStrike" dirty="0">
                          <a:solidFill>
                            <a:srgbClr val="006498"/>
                          </a:solidFill>
                          <a:effectLst/>
                          <a:latin typeface="DM Sans" panose="020B0604020202020204" charset="0"/>
                        </a:rPr>
                        <a:t>)</a:t>
                      </a:r>
                      <a:endParaRPr lang="en-US" sz="1100" b="0" i="0" u="none" strike="noStrike" dirty="0">
                        <a:solidFill>
                          <a:srgbClr val="006498"/>
                        </a:solidFill>
                        <a:effectLst/>
                        <a:latin typeface="DM Sans" panose="020B060402020202020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258954968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 err="1">
                          <a:solidFill>
                            <a:srgbClr val="006498"/>
                          </a:solidFill>
                          <a:effectLst/>
                          <a:latin typeface="DM Sans" panose="020B0604020202020204" charset="0"/>
                        </a:rPr>
                        <a:t>J_Employee</a:t>
                      </a:r>
                      <a:r>
                        <a:rPr lang="en-US" sz="1100" u="none" strike="noStrike" dirty="0">
                          <a:solidFill>
                            <a:srgbClr val="006498"/>
                          </a:solidFill>
                          <a:effectLst/>
                          <a:latin typeface="DM Sans" panose="020B0604020202020204" charset="0"/>
                        </a:rPr>
                        <a:t> (</a:t>
                      </a:r>
                      <a:r>
                        <a:rPr lang="en-US" sz="1100" u="none" strike="noStrike" dirty="0" err="1">
                          <a:solidFill>
                            <a:srgbClr val="006498"/>
                          </a:solidFill>
                          <a:effectLst/>
                          <a:latin typeface="DM Sans" panose="020B0604020202020204" charset="0"/>
                        </a:rPr>
                        <a:t>Fk</a:t>
                      </a:r>
                      <a:r>
                        <a:rPr lang="en-US" sz="1100" u="none" strike="noStrike" dirty="0">
                          <a:solidFill>
                            <a:srgbClr val="006498"/>
                          </a:solidFill>
                          <a:effectLst/>
                          <a:latin typeface="DM Sans" panose="020B0604020202020204" charset="0"/>
                        </a:rPr>
                        <a:t>)</a:t>
                      </a:r>
                      <a:endParaRPr lang="en-US" sz="1100" b="0" i="0" u="none" strike="noStrike" dirty="0">
                        <a:solidFill>
                          <a:srgbClr val="006498"/>
                        </a:solidFill>
                        <a:effectLst/>
                        <a:latin typeface="DM Sans" panose="020B060402020202020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4056876738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C889D82A-2B7B-4DF0-A1ED-1C0B4BE28D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891923"/>
              </p:ext>
            </p:extLst>
          </p:nvPr>
        </p:nvGraphicFramePr>
        <p:xfrm>
          <a:off x="2857094" y="3228340"/>
          <a:ext cx="1165435" cy="1289050"/>
        </p:xfrm>
        <a:graphic>
          <a:graphicData uri="http://schemas.openxmlformats.org/drawingml/2006/table">
            <a:tbl>
              <a:tblPr>
                <a:tableStyleId>{8A107856-5554-42FB-B03E-39F5DBC370BA}</a:tableStyleId>
              </a:tblPr>
              <a:tblGrid>
                <a:gridCol w="1165435">
                  <a:extLst>
                    <a:ext uri="{9D8B030D-6E8A-4147-A177-3AD203B41FA5}">
                      <a16:colId xmlns:a16="http://schemas.microsoft.com/office/drawing/2014/main" val="2088865135"/>
                    </a:ext>
                  </a:extLst>
                </a:gridCol>
              </a:tblGrid>
              <a:tr h="184150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1" u="none" strike="noStrike" dirty="0">
                          <a:solidFill>
                            <a:srgbClr val="006498"/>
                          </a:solidFill>
                          <a:effectLst/>
                        </a:rPr>
                        <a:t>Сотрудники</a:t>
                      </a:r>
                      <a:endParaRPr lang="ru-RU" sz="1100" b="1" i="0" u="none" strike="noStrike" dirty="0">
                        <a:solidFill>
                          <a:srgbClr val="006498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500077474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solidFill>
                            <a:srgbClr val="006498"/>
                          </a:solidFill>
                          <a:effectLst/>
                          <a:latin typeface="DM Sans" panose="020B0604020202020204" charset="0"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006498"/>
                        </a:solidFill>
                        <a:effectLst/>
                        <a:latin typeface="DM Sans" panose="020B060402020202020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769328781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solidFill>
                            <a:srgbClr val="006498"/>
                          </a:solidFill>
                          <a:effectLst/>
                          <a:latin typeface="DM Sans" panose="020B0604020202020204" charset="0"/>
                        </a:rPr>
                        <a:t>E_ID (Pk)</a:t>
                      </a:r>
                      <a:endParaRPr lang="en-US" sz="1100" b="0" i="0" u="none" strike="noStrike" dirty="0">
                        <a:solidFill>
                          <a:srgbClr val="006498"/>
                        </a:solidFill>
                        <a:effectLst/>
                        <a:latin typeface="DM Sans" panose="020B060402020202020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871608988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 err="1">
                          <a:solidFill>
                            <a:srgbClr val="006498"/>
                          </a:solidFill>
                          <a:effectLst/>
                          <a:latin typeface="DM Sans" panose="020B0604020202020204" charset="0"/>
                        </a:rPr>
                        <a:t>E_Post</a:t>
                      </a:r>
                      <a:r>
                        <a:rPr lang="en-US" sz="1100" u="none" strike="noStrike" dirty="0">
                          <a:solidFill>
                            <a:srgbClr val="006498"/>
                          </a:solidFill>
                          <a:effectLst/>
                          <a:latin typeface="DM Sans" panose="020B0604020202020204" charset="0"/>
                        </a:rPr>
                        <a:t> (</a:t>
                      </a:r>
                      <a:r>
                        <a:rPr lang="en-US" sz="1100" u="none" strike="noStrike" dirty="0" err="1">
                          <a:solidFill>
                            <a:srgbClr val="006498"/>
                          </a:solidFill>
                          <a:effectLst/>
                          <a:latin typeface="DM Sans" panose="020B0604020202020204" charset="0"/>
                        </a:rPr>
                        <a:t>Fk</a:t>
                      </a:r>
                      <a:r>
                        <a:rPr lang="en-US" sz="1100" u="none" strike="noStrike" dirty="0">
                          <a:solidFill>
                            <a:srgbClr val="006498"/>
                          </a:solidFill>
                          <a:effectLst/>
                          <a:latin typeface="DM Sans" panose="020B0604020202020204" charset="0"/>
                        </a:rPr>
                        <a:t>)</a:t>
                      </a:r>
                      <a:endParaRPr lang="en-US" sz="1100" b="0" i="0" u="none" strike="noStrike" dirty="0">
                        <a:solidFill>
                          <a:srgbClr val="006498"/>
                        </a:solidFill>
                        <a:effectLst/>
                        <a:latin typeface="DM Sans" panose="020B060402020202020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404936712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 err="1">
                          <a:solidFill>
                            <a:srgbClr val="006498"/>
                          </a:solidFill>
                          <a:effectLst/>
                          <a:latin typeface="DM Sans" panose="020B0604020202020204" charset="0"/>
                        </a:rPr>
                        <a:t>E_Department</a:t>
                      </a:r>
                      <a:endParaRPr lang="en-US" sz="1100" b="0" i="0" u="none" strike="noStrike" dirty="0">
                        <a:solidFill>
                          <a:srgbClr val="006498"/>
                        </a:solidFill>
                        <a:effectLst/>
                        <a:latin typeface="DM Sans" panose="020B060402020202020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683896190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 err="1">
                          <a:solidFill>
                            <a:srgbClr val="006498"/>
                          </a:solidFill>
                          <a:effectLst/>
                          <a:latin typeface="DM Sans" panose="020B0604020202020204" charset="0"/>
                        </a:rPr>
                        <a:t>E_Phone</a:t>
                      </a:r>
                      <a:endParaRPr lang="en-US" sz="1100" b="0" i="0" u="none" strike="noStrike" dirty="0">
                        <a:solidFill>
                          <a:srgbClr val="006498"/>
                        </a:solidFill>
                        <a:effectLst/>
                        <a:latin typeface="DM Sans" panose="020B060402020202020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062804557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 err="1">
                          <a:solidFill>
                            <a:srgbClr val="006498"/>
                          </a:solidFill>
                          <a:effectLst/>
                          <a:latin typeface="DM Sans" panose="020B0604020202020204" charset="0"/>
                        </a:rPr>
                        <a:t>E_Roome</a:t>
                      </a:r>
                      <a:r>
                        <a:rPr lang="en-US" sz="1100" u="none" strike="noStrike" dirty="0">
                          <a:solidFill>
                            <a:srgbClr val="006498"/>
                          </a:solidFill>
                          <a:effectLst/>
                          <a:latin typeface="DM Sans" panose="020B0604020202020204" charset="0"/>
                        </a:rPr>
                        <a:t> (</a:t>
                      </a:r>
                      <a:r>
                        <a:rPr lang="en-US" sz="1100" u="none" strike="noStrike" dirty="0" err="1">
                          <a:solidFill>
                            <a:srgbClr val="006498"/>
                          </a:solidFill>
                          <a:effectLst/>
                          <a:latin typeface="DM Sans" panose="020B0604020202020204" charset="0"/>
                        </a:rPr>
                        <a:t>Fk</a:t>
                      </a:r>
                      <a:r>
                        <a:rPr lang="en-US" sz="1100" u="none" strike="noStrike" dirty="0">
                          <a:solidFill>
                            <a:srgbClr val="006498"/>
                          </a:solidFill>
                          <a:effectLst/>
                          <a:latin typeface="DM Sans" panose="020B0604020202020204" charset="0"/>
                        </a:rPr>
                        <a:t>)</a:t>
                      </a:r>
                      <a:endParaRPr lang="en-US" sz="1100" b="0" i="0" u="none" strike="noStrike" dirty="0">
                        <a:solidFill>
                          <a:srgbClr val="006498"/>
                        </a:solidFill>
                        <a:effectLst/>
                        <a:latin typeface="DM Sans" panose="020B060402020202020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767012645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6C9CA1D3-BD0D-4244-8EF9-B0C386961A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6625938"/>
              </p:ext>
            </p:extLst>
          </p:nvPr>
        </p:nvGraphicFramePr>
        <p:xfrm>
          <a:off x="996616" y="3451194"/>
          <a:ext cx="927100" cy="552450"/>
        </p:xfrm>
        <a:graphic>
          <a:graphicData uri="http://schemas.openxmlformats.org/drawingml/2006/table">
            <a:tbl>
              <a:tblPr>
                <a:tableStyleId>{8A107856-5554-42FB-B03E-39F5DBC370BA}</a:tableStyleId>
              </a:tblPr>
              <a:tblGrid>
                <a:gridCol w="927100">
                  <a:extLst>
                    <a:ext uri="{9D8B030D-6E8A-4147-A177-3AD203B41FA5}">
                      <a16:colId xmlns:a16="http://schemas.microsoft.com/office/drawing/2014/main" val="556437900"/>
                    </a:ext>
                  </a:extLst>
                </a:gridCol>
              </a:tblGrid>
              <a:tr h="184150"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1" u="none" strike="noStrike" dirty="0">
                          <a:solidFill>
                            <a:srgbClr val="006498"/>
                          </a:solidFill>
                          <a:effectLst/>
                        </a:rPr>
                        <a:t>Должности</a:t>
                      </a:r>
                      <a:endParaRPr lang="ru-RU" sz="1100" b="1" i="0" u="none" strike="noStrike" dirty="0">
                        <a:solidFill>
                          <a:srgbClr val="006498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6157733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solidFill>
                            <a:srgbClr val="006498"/>
                          </a:solidFill>
                          <a:effectLst/>
                          <a:latin typeface="DM Sans" panose="020B0604020202020204" charset="0"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006498"/>
                        </a:solidFill>
                        <a:effectLst/>
                        <a:latin typeface="DM Sans" panose="020B060402020202020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503007405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 err="1">
                          <a:solidFill>
                            <a:srgbClr val="006498"/>
                          </a:solidFill>
                          <a:effectLst/>
                          <a:latin typeface="DM Sans" panose="020B0604020202020204" charset="0"/>
                        </a:rPr>
                        <a:t>P_Post</a:t>
                      </a:r>
                      <a:r>
                        <a:rPr lang="en-US" sz="1100" u="none" strike="noStrike" dirty="0">
                          <a:solidFill>
                            <a:srgbClr val="006498"/>
                          </a:solidFill>
                          <a:effectLst/>
                          <a:latin typeface="DM Sans" panose="020B0604020202020204" charset="0"/>
                        </a:rPr>
                        <a:t> (Pk)</a:t>
                      </a:r>
                      <a:endParaRPr lang="en-US" sz="1100" b="0" i="0" u="none" strike="noStrike" dirty="0">
                        <a:solidFill>
                          <a:srgbClr val="006498"/>
                        </a:solidFill>
                        <a:effectLst/>
                        <a:latin typeface="DM Sans" panose="020B060402020202020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44594217"/>
                  </a:ext>
                </a:extLst>
              </a:tr>
            </a:tbl>
          </a:graphicData>
        </a:graphic>
      </p:graphicFrame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70909F3-D5A5-40D5-AA40-9E82190D8544}"/>
              </a:ext>
            </a:extLst>
          </p:cNvPr>
          <p:cNvCxnSpPr>
            <a:cxnSpLocks/>
          </p:cNvCxnSpPr>
          <p:nvPr/>
        </p:nvCxnSpPr>
        <p:spPr>
          <a:xfrm>
            <a:off x="6981948" y="1738289"/>
            <a:ext cx="97536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520E797-0E08-4718-85FD-60354594A429}"/>
              </a:ext>
            </a:extLst>
          </p:cNvPr>
          <p:cNvGrpSpPr/>
          <p:nvPr/>
        </p:nvGrpSpPr>
        <p:grpSpPr>
          <a:xfrm>
            <a:off x="6981948" y="2126861"/>
            <a:ext cx="975360" cy="0"/>
            <a:chOff x="7025640" y="1336343"/>
            <a:chExt cx="975360" cy="0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6DD9F3B7-D77B-4B7A-B134-FF27E03AD981}"/>
                </a:ext>
              </a:extLst>
            </p:cNvPr>
            <p:cNvCxnSpPr/>
            <p:nvPr/>
          </p:nvCxnSpPr>
          <p:spPr>
            <a:xfrm>
              <a:off x="7025640" y="1336343"/>
              <a:ext cx="975360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5FC2386B-66B6-498E-A4C1-5D75F49F2D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01840" y="1336343"/>
              <a:ext cx="5715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3E26C9A-401B-418B-845B-F55956622D71}"/>
              </a:ext>
            </a:extLst>
          </p:cNvPr>
          <p:cNvGrpSpPr/>
          <p:nvPr/>
        </p:nvGrpSpPr>
        <p:grpSpPr>
          <a:xfrm>
            <a:off x="6981948" y="2575943"/>
            <a:ext cx="975360" cy="0"/>
            <a:chOff x="7048500" y="1602409"/>
            <a:chExt cx="975360" cy="0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CF24D6DC-1E98-4C11-9A31-511880C2D27D}"/>
                </a:ext>
              </a:extLst>
            </p:cNvPr>
            <p:cNvCxnSpPr/>
            <p:nvPr/>
          </p:nvCxnSpPr>
          <p:spPr>
            <a:xfrm>
              <a:off x="7048500" y="1602409"/>
              <a:ext cx="975360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5F9A1281-03E3-4559-938C-8ECFE64C6E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04380" y="1602409"/>
              <a:ext cx="5715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20F82BA8-FEDF-4004-A43D-6B099951AF4E}"/>
                </a:ext>
              </a:extLst>
            </p:cNvPr>
            <p:cNvCxnSpPr>
              <a:cxnSpLocks/>
            </p:cNvCxnSpPr>
            <p:nvPr/>
          </p:nvCxnSpPr>
          <p:spPr>
            <a:xfrm>
              <a:off x="7628255" y="1602409"/>
              <a:ext cx="32512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Google Shape;629;p36">
            <a:extLst>
              <a:ext uri="{FF2B5EF4-FFF2-40B4-BE49-F238E27FC236}">
                <a16:creationId xmlns:a16="http://schemas.microsoft.com/office/drawing/2014/main" id="{958902DC-D0A3-40EF-AA06-1FDBE4D95C7A}"/>
              </a:ext>
            </a:extLst>
          </p:cNvPr>
          <p:cNvSpPr txBox="1">
            <a:spLocks/>
          </p:cNvSpPr>
          <p:nvPr/>
        </p:nvSpPr>
        <p:spPr>
          <a:xfrm>
            <a:off x="7132354" y="1458546"/>
            <a:ext cx="1714500" cy="3368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●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○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■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●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○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■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●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○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DM Sans"/>
              <a:buChar char="■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>
              <a:spcAft>
                <a:spcPts val="1600"/>
              </a:spcAft>
              <a:buFont typeface="DM Sans"/>
              <a:buNone/>
            </a:pPr>
            <a:r>
              <a:rPr lang="ru-RU" sz="1000" dirty="0">
                <a:solidFill>
                  <a:schemeClr val="accent6">
                    <a:lumMod val="50000"/>
                  </a:schemeClr>
                </a:solidFill>
              </a:rPr>
              <a:t>Связь 1:1</a:t>
            </a:r>
          </a:p>
        </p:txBody>
      </p:sp>
      <p:sp>
        <p:nvSpPr>
          <p:cNvPr id="26" name="Google Shape;629;p36">
            <a:extLst>
              <a:ext uri="{FF2B5EF4-FFF2-40B4-BE49-F238E27FC236}">
                <a16:creationId xmlns:a16="http://schemas.microsoft.com/office/drawing/2014/main" id="{0E6D91B1-044B-4E4F-A9FC-EC8628E2E2D4}"/>
              </a:ext>
            </a:extLst>
          </p:cNvPr>
          <p:cNvSpPr txBox="1">
            <a:spLocks/>
          </p:cNvSpPr>
          <p:nvPr/>
        </p:nvSpPr>
        <p:spPr>
          <a:xfrm>
            <a:off x="7120422" y="1847118"/>
            <a:ext cx="1714500" cy="3368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●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○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■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●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○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■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●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○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DM Sans"/>
              <a:buChar char="■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>
              <a:spcAft>
                <a:spcPts val="1600"/>
              </a:spcAft>
              <a:buFont typeface="DM Sans"/>
              <a:buNone/>
            </a:pPr>
            <a:r>
              <a:rPr lang="ru-RU" sz="1000" dirty="0">
                <a:solidFill>
                  <a:schemeClr val="accent6">
                    <a:lumMod val="50000"/>
                  </a:schemeClr>
                </a:solidFill>
              </a:rPr>
              <a:t>Связь 1:М</a:t>
            </a:r>
          </a:p>
        </p:txBody>
      </p:sp>
      <p:sp>
        <p:nvSpPr>
          <p:cNvPr id="27" name="Google Shape;629;p36">
            <a:extLst>
              <a:ext uri="{FF2B5EF4-FFF2-40B4-BE49-F238E27FC236}">
                <a16:creationId xmlns:a16="http://schemas.microsoft.com/office/drawing/2014/main" id="{D229235F-E2EE-42DA-8263-086651C68177}"/>
              </a:ext>
            </a:extLst>
          </p:cNvPr>
          <p:cNvSpPr txBox="1">
            <a:spLocks/>
          </p:cNvSpPr>
          <p:nvPr/>
        </p:nvSpPr>
        <p:spPr>
          <a:xfrm>
            <a:off x="7120422" y="2260272"/>
            <a:ext cx="1714500" cy="3368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●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○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■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●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○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■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●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○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DM Sans"/>
              <a:buChar char="■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>
              <a:spcAft>
                <a:spcPts val="1600"/>
              </a:spcAft>
              <a:buFont typeface="DM Sans"/>
              <a:buNone/>
            </a:pPr>
            <a:r>
              <a:rPr lang="ru-RU" sz="1000" dirty="0">
                <a:solidFill>
                  <a:schemeClr val="accent6">
                    <a:lumMod val="50000"/>
                  </a:schemeClr>
                </a:solidFill>
              </a:rPr>
              <a:t>Связь М:М</a:t>
            </a:r>
          </a:p>
        </p:txBody>
      </p: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91E69484-145B-4653-ADD8-743EBF375A30}"/>
              </a:ext>
            </a:extLst>
          </p:cNvPr>
          <p:cNvGrpSpPr/>
          <p:nvPr/>
        </p:nvGrpSpPr>
        <p:grpSpPr>
          <a:xfrm>
            <a:off x="7156984" y="3089674"/>
            <a:ext cx="625288" cy="70267"/>
            <a:chOff x="7433877" y="3782472"/>
            <a:chExt cx="625288" cy="70267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1110D387-AA15-4D6D-9256-D830BF6429D1}"/>
                </a:ext>
              </a:extLst>
            </p:cNvPr>
            <p:cNvCxnSpPr>
              <a:cxnSpLocks/>
            </p:cNvCxnSpPr>
            <p:nvPr/>
          </p:nvCxnSpPr>
          <p:spPr>
            <a:xfrm>
              <a:off x="7433877" y="3816088"/>
              <a:ext cx="62528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D21420EB-D9EA-4EC5-986D-9ECB5CFEE632}"/>
                </a:ext>
              </a:extLst>
            </p:cNvPr>
            <p:cNvSpPr/>
            <p:nvPr/>
          </p:nvSpPr>
          <p:spPr>
            <a:xfrm>
              <a:off x="7829330" y="3782472"/>
              <a:ext cx="70267" cy="70267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>
                <a:solidFill>
                  <a:srgbClr val="006498"/>
                </a:solidFill>
              </a:endParaRPr>
            </a:p>
          </p:txBody>
        </p:sp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83B3A4B2-CABA-4022-A73C-41B3E9C4BC09}"/>
              </a:ext>
            </a:extLst>
          </p:cNvPr>
          <p:cNvGrpSpPr/>
          <p:nvPr/>
        </p:nvGrpSpPr>
        <p:grpSpPr>
          <a:xfrm>
            <a:off x="7156984" y="3595856"/>
            <a:ext cx="625288" cy="100853"/>
            <a:chOff x="7433877" y="4165414"/>
            <a:chExt cx="625288" cy="100853"/>
          </a:xfrm>
        </p:grpSpPr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2B3DEB3D-48DA-4CCB-A2A3-4EA47260512E}"/>
                </a:ext>
              </a:extLst>
            </p:cNvPr>
            <p:cNvCxnSpPr>
              <a:cxnSpLocks/>
            </p:cNvCxnSpPr>
            <p:nvPr/>
          </p:nvCxnSpPr>
          <p:spPr>
            <a:xfrm>
              <a:off x="7433877" y="4204507"/>
              <a:ext cx="62528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0F4BC12A-D4B1-4B99-9AA1-565695A63A68}"/>
                </a:ext>
              </a:extLst>
            </p:cNvPr>
            <p:cNvSpPr/>
            <p:nvPr/>
          </p:nvSpPr>
          <p:spPr>
            <a:xfrm>
              <a:off x="7870907" y="4165414"/>
              <a:ext cx="0" cy="100853"/>
            </a:xfrm>
            <a:custGeom>
              <a:avLst/>
              <a:gdLst>
                <a:gd name="connsiteX0" fmla="*/ 0 w 0"/>
                <a:gd name="connsiteY0" fmla="*/ 0 h 100853"/>
                <a:gd name="connsiteX1" fmla="*/ 0 w 0"/>
                <a:gd name="connsiteY1" fmla="*/ 100853 h 100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100853">
                  <a:moveTo>
                    <a:pt x="0" y="0"/>
                  </a:moveTo>
                  <a:lnTo>
                    <a:pt x="0" y="100853"/>
                  </a:lnTo>
                </a:path>
              </a:pathLst>
            </a:cu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>
                <a:solidFill>
                  <a:srgbClr val="006498"/>
                </a:solidFill>
              </a:endParaRPr>
            </a:p>
          </p:txBody>
        </p:sp>
      </p:grpSp>
      <p:sp>
        <p:nvSpPr>
          <p:cNvPr id="35" name="Google Shape;629;p36">
            <a:extLst>
              <a:ext uri="{FF2B5EF4-FFF2-40B4-BE49-F238E27FC236}">
                <a16:creationId xmlns:a16="http://schemas.microsoft.com/office/drawing/2014/main" id="{D7A272FF-4085-4A20-B813-034341AD8C7A}"/>
              </a:ext>
            </a:extLst>
          </p:cNvPr>
          <p:cNvSpPr txBox="1">
            <a:spLocks/>
          </p:cNvSpPr>
          <p:nvPr/>
        </p:nvSpPr>
        <p:spPr>
          <a:xfrm>
            <a:off x="6917437" y="2756420"/>
            <a:ext cx="1270000" cy="2872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●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○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■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●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○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■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●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○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DM Sans"/>
              <a:buChar char="■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>
              <a:spcAft>
                <a:spcPts val="1600"/>
              </a:spcAft>
              <a:buFont typeface="DM Sans"/>
              <a:buNone/>
            </a:pPr>
            <a:r>
              <a:rPr lang="ru-RU" sz="1000" dirty="0">
                <a:solidFill>
                  <a:srgbClr val="006498"/>
                </a:solidFill>
              </a:rPr>
              <a:t>Не обязательная</a:t>
            </a:r>
          </a:p>
        </p:txBody>
      </p:sp>
      <p:sp>
        <p:nvSpPr>
          <p:cNvPr id="36" name="Google Shape;629;p36">
            <a:extLst>
              <a:ext uri="{FF2B5EF4-FFF2-40B4-BE49-F238E27FC236}">
                <a16:creationId xmlns:a16="http://schemas.microsoft.com/office/drawing/2014/main" id="{05459794-69A9-4376-B6A3-07981A29767F}"/>
              </a:ext>
            </a:extLst>
          </p:cNvPr>
          <p:cNvSpPr txBox="1">
            <a:spLocks/>
          </p:cNvSpPr>
          <p:nvPr/>
        </p:nvSpPr>
        <p:spPr>
          <a:xfrm>
            <a:off x="6870857" y="3307122"/>
            <a:ext cx="1363159" cy="2497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●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○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■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●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○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■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●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○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DM Sans"/>
              <a:buChar char="■"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>
              <a:spcAft>
                <a:spcPts val="1600"/>
              </a:spcAft>
              <a:buFont typeface="DM Sans"/>
              <a:buNone/>
            </a:pPr>
            <a:r>
              <a:rPr lang="ru-RU" sz="1000" dirty="0">
                <a:solidFill>
                  <a:srgbClr val="006498"/>
                </a:solidFill>
              </a:rPr>
              <a:t>Обязательная связь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F48FD8A0-DF00-4F33-BCD9-C9DB4695C34D}"/>
              </a:ext>
            </a:extLst>
          </p:cNvPr>
          <p:cNvGrpSpPr/>
          <p:nvPr/>
        </p:nvGrpSpPr>
        <p:grpSpPr>
          <a:xfrm flipV="1">
            <a:off x="1975973" y="1847304"/>
            <a:ext cx="1130705" cy="45719"/>
            <a:chOff x="7025640" y="1336343"/>
            <a:chExt cx="975360" cy="0"/>
          </a:xfrm>
        </p:grpSpPr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8CE66240-FCA3-4262-92B9-57EF6A8E95C6}"/>
                </a:ext>
              </a:extLst>
            </p:cNvPr>
            <p:cNvCxnSpPr/>
            <p:nvPr/>
          </p:nvCxnSpPr>
          <p:spPr>
            <a:xfrm>
              <a:off x="7025640" y="1336343"/>
              <a:ext cx="975360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E29CDDC3-7AE7-4382-84D9-410CCCB3AE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01840" y="1336343"/>
              <a:ext cx="5715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ACE9D73-45BA-4E4C-B405-C3F4B264FBDE}"/>
              </a:ext>
            </a:extLst>
          </p:cNvPr>
          <p:cNvCxnSpPr>
            <a:cxnSpLocks/>
          </p:cNvCxnSpPr>
          <p:nvPr/>
        </p:nvCxnSpPr>
        <p:spPr>
          <a:xfrm flipH="1" flipV="1">
            <a:off x="1975973" y="2044759"/>
            <a:ext cx="881122" cy="239277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9B6E4A28-46CF-478C-B14B-C5929972C518}"/>
              </a:ext>
            </a:extLst>
          </p:cNvPr>
          <p:cNvCxnSpPr>
            <a:cxnSpLocks/>
          </p:cNvCxnSpPr>
          <p:nvPr/>
        </p:nvCxnSpPr>
        <p:spPr>
          <a:xfrm>
            <a:off x="2444750" y="3317875"/>
            <a:ext cx="381000" cy="10445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44211E9D-66A9-430F-9FEF-6F40D53F660F}"/>
              </a:ext>
            </a:extLst>
          </p:cNvPr>
          <p:cNvCxnSpPr>
            <a:cxnSpLocks/>
            <a:stCxn id="9" idx="0"/>
          </p:cNvCxnSpPr>
          <p:nvPr/>
        </p:nvCxnSpPr>
        <p:spPr>
          <a:xfrm flipV="1">
            <a:off x="3439811" y="2008108"/>
            <a:ext cx="89449" cy="122023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E7D811DA-AE20-4E6F-BD15-A8E5179625B6}"/>
              </a:ext>
            </a:extLst>
          </p:cNvPr>
          <p:cNvCxnSpPr>
            <a:cxnSpLocks/>
          </p:cNvCxnSpPr>
          <p:nvPr/>
        </p:nvCxnSpPr>
        <p:spPr>
          <a:xfrm flipH="1">
            <a:off x="3448744" y="2230848"/>
            <a:ext cx="64278" cy="9017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Oval 83">
            <a:extLst>
              <a:ext uri="{FF2B5EF4-FFF2-40B4-BE49-F238E27FC236}">
                <a16:creationId xmlns:a16="http://schemas.microsoft.com/office/drawing/2014/main" id="{04940D8C-E0B0-4129-BA6D-0FAAFB40AC43}"/>
              </a:ext>
            </a:extLst>
          </p:cNvPr>
          <p:cNvSpPr/>
          <p:nvPr/>
        </p:nvSpPr>
        <p:spPr>
          <a:xfrm>
            <a:off x="3413609" y="2907910"/>
            <a:ext cx="70267" cy="7026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>
              <a:solidFill>
                <a:srgbClr val="006498"/>
              </a:solidFill>
            </a:endParaRPr>
          </a:p>
        </p:txBody>
      </p:sp>
      <p:sp>
        <p:nvSpPr>
          <p:cNvPr id="85" name="Freeform: Shape 84">
            <a:extLst>
              <a:ext uri="{FF2B5EF4-FFF2-40B4-BE49-F238E27FC236}">
                <a16:creationId xmlns:a16="http://schemas.microsoft.com/office/drawing/2014/main" id="{6D7108A4-04F9-471E-A698-542354491C83}"/>
              </a:ext>
            </a:extLst>
          </p:cNvPr>
          <p:cNvSpPr/>
          <p:nvPr/>
        </p:nvSpPr>
        <p:spPr>
          <a:xfrm rot="5400000">
            <a:off x="3467219" y="2171029"/>
            <a:ext cx="124081" cy="93713"/>
          </a:xfrm>
          <a:custGeom>
            <a:avLst/>
            <a:gdLst>
              <a:gd name="connsiteX0" fmla="*/ 0 w 0"/>
              <a:gd name="connsiteY0" fmla="*/ 0 h 100853"/>
              <a:gd name="connsiteX1" fmla="*/ 0 w 0"/>
              <a:gd name="connsiteY1" fmla="*/ 100853 h 100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100853">
                <a:moveTo>
                  <a:pt x="0" y="0"/>
                </a:moveTo>
                <a:lnTo>
                  <a:pt x="0" y="100853"/>
                </a:lnTo>
              </a:path>
            </a:pathLst>
          </a:cu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>
              <a:solidFill>
                <a:srgbClr val="006498"/>
              </a:solidFill>
            </a:endParaRPr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D0973885-2E90-49B8-B8F8-00A429551104}"/>
              </a:ext>
            </a:extLst>
          </p:cNvPr>
          <p:cNvGrpSpPr/>
          <p:nvPr/>
        </p:nvGrpSpPr>
        <p:grpSpPr>
          <a:xfrm flipH="1">
            <a:off x="4022529" y="3659561"/>
            <a:ext cx="688082" cy="149947"/>
            <a:chOff x="7025640" y="1336343"/>
            <a:chExt cx="975360" cy="0"/>
          </a:xfrm>
        </p:grpSpPr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D9270ED7-207B-43B8-AECD-900CE167BE3A}"/>
                </a:ext>
              </a:extLst>
            </p:cNvPr>
            <p:cNvCxnSpPr/>
            <p:nvPr/>
          </p:nvCxnSpPr>
          <p:spPr>
            <a:xfrm>
              <a:off x="7025640" y="1336343"/>
              <a:ext cx="975360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5DBD12E1-C0EB-4FD9-BC82-3361563E7BB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01840" y="1336343"/>
              <a:ext cx="5715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FFA2F17A-29C2-49DB-B82D-C71E12B6307B}"/>
              </a:ext>
            </a:extLst>
          </p:cNvPr>
          <p:cNvGrpSpPr/>
          <p:nvPr/>
        </p:nvGrpSpPr>
        <p:grpSpPr>
          <a:xfrm flipH="1">
            <a:off x="1915418" y="3875065"/>
            <a:ext cx="927100" cy="123967"/>
            <a:chOff x="7025640" y="1336343"/>
            <a:chExt cx="975360" cy="0"/>
          </a:xfrm>
        </p:grpSpPr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C2DB866C-4454-4E3C-9F42-7392F06D8C25}"/>
                </a:ext>
              </a:extLst>
            </p:cNvPr>
            <p:cNvCxnSpPr/>
            <p:nvPr/>
          </p:nvCxnSpPr>
          <p:spPr>
            <a:xfrm>
              <a:off x="7025640" y="1336343"/>
              <a:ext cx="975360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C0A9139F-49F6-456C-8210-209F7C5C9FF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01840" y="1336343"/>
              <a:ext cx="5715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3" name="Oval 92">
            <a:extLst>
              <a:ext uri="{FF2B5EF4-FFF2-40B4-BE49-F238E27FC236}">
                <a16:creationId xmlns:a16="http://schemas.microsoft.com/office/drawing/2014/main" id="{3FC220E3-B958-47F6-B209-736ED6576FCB}"/>
              </a:ext>
            </a:extLst>
          </p:cNvPr>
          <p:cNvSpPr/>
          <p:nvPr/>
        </p:nvSpPr>
        <p:spPr>
          <a:xfrm>
            <a:off x="2440071" y="3843970"/>
            <a:ext cx="70267" cy="7026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>
              <a:solidFill>
                <a:srgbClr val="006498"/>
              </a:solidFill>
            </a:endParaRPr>
          </a:p>
        </p:txBody>
      </p:sp>
      <p:sp>
        <p:nvSpPr>
          <p:cNvPr id="94" name="Freeform: Shape 93">
            <a:extLst>
              <a:ext uri="{FF2B5EF4-FFF2-40B4-BE49-F238E27FC236}">
                <a16:creationId xmlns:a16="http://schemas.microsoft.com/office/drawing/2014/main" id="{0CC3149A-1202-4FF1-9F7C-CFBA2F37187F}"/>
              </a:ext>
            </a:extLst>
          </p:cNvPr>
          <p:cNvSpPr/>
          <p:nvPr/>
        </p:nvSpPr>
        <p:spPr>
          <a:xfrm rot="10800000" flipH="1">
            <a:off x="2055622" y="3826218"/>
            <a:ext cx="45719" cy="110831"/>
          </a:xfrm>
          <a:custGeom>
            <a:avLst/>
            <a:gdLst>
              <a:gd name="connsiteX0" fmla="*/ 0 w 0"/>
              <a:gd name="connsiteY0" fmla="*/ 0 h 100853"/>
              <a:gd name="connsiteX1" fmla="*/ 0 w 0"/>
              <a:gd name="connsiteY1" fmla="*/ 100853 h 100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100853">
                <a:moveTo>
                  <a:pt x="0" y="0"/>
                </a:moveTo>
                <a:lnTo>
                  <a:pt x="0" y="100853"/>
                </a:lnTo>
              </a:path>
            </a:pathLst>
          </a:cu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>
              <a:solidFill>
                <a:srgbClr val="006498"/>
              </a:solidFill>
            </a:endParaRP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6C2DE90E-A9FA-4C39-9EA1-D88ECBEE8493}"/>
              </a:ext>
            </a:extLst>
          </p:cNvPr>
          <p:cNvSpPr/>
          <p:nvPr/>
        </p:nvSpPr>
        <p:spPr>
          <a:xfrm>
            <a:off x="2705702" y="4086680"/>
            <a:ext cx="70267" cy="7026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>
              <a:solidFill>
                <a:srgbClr val="006498"/>
              </a:solidFill>
            </a:endParaRPr>
          </a:p>
        </p:txBody>
      </p:sp>
      <p:sp>
        <p:nvSpPr>
          <p:cNvPr id="96" name="Freeform: Shape 95">
            <a:extLst>
              <a:ext uri="{FF2B5EF4-FFF2-40B4-BE49-F238E27FC236}">
                <a16:creationId xmlns:a16="http://schemas.microsoft.com/office/drawing/2014/main" id="{0E5E2DD0-C55B-45FF-8D84-207130FF1EF9}"/>
              </a:ext>
            </a:extLst>
          </p:cNvPr>
          <p:cNvSpPr/>
          <p:nvPr/>
        </p:nvSpPr>
        <p:spPr>
          <a:xfrm rot="14247671" flipH="1">
            <a:off x="2054552" y="2224511"/>
            <a:ext cx="45719" cy="110831"/>
          </a:xfrm>
          <a:custGeom>
            <a:avLst/>
            <a:gdLst>
              <a:gd name="connsiteX0" fmla="*/ 0 w 0"/>
              <a:gd name="connsiteY0" fmla="*/ 0 h 100853"/>
              <a:gd name="connsiteX1" fmla="*/ 0 w 0"/>
              <a:gd name="connsiteY1" fmla="*/ 100853 h 100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100853">
                <a:moveTo>
                  <a:pt x="0" y="0"/>
                </a:moveTo>
                <a:lnTo>
                  <a:pt x="0" y="100853"/>
                </a:lnTo>
              </a:path>
            </a:pathLst>
          </a:cu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>
              <a:solidFill>
                <a:srgbClr val="006498"/>
              </a:solidFill>
            </a:endParaRP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E4F33297-D8CD-49C2-AA08-8549CF63A334}"/>
              </a:ext>
            </a:extLst>
          </p:cNvPr>
          <p:cNvSpPr/>
          <p:nvPr/>
        </p:nvSpPr>
        <p:spPr>
          <a:xfrm>
            <a:off x="2251664" y="1863491"/>
            <a:ext cx="70267" cy="7026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>
              <a:solidFill>
                <a:srgbClr val="006498"/>
              </a:solidFill>
            </a:endParaRPr>
          </a:p>
        </p:txBody>
      </p:sp>
      <p:sp>
        <p:nvSpPr>
          <p:cNvPr id="98" name="Freeform: Shape 97">
            <a:extLst>
              <a:ext uri="{FF2B5EF4-FFF2-40B4-BE49-F238E27FC236}">
                <a16:creationId xmlns:a16="http://schemas.microsoft.com/office/drawing/2014/main" id="{22ECFB2F-5BE0-43B8-9475-A6D1666D3B21}"/>
              </a:ext>
            </a:extLst>
          </p:cNvPr>
          <p:cNvSpPr/>
          <p:nvPr/>
        </p:nvSpPr>
        <p:spPr>
          <a:xfrm rot="191653" flipH="1">
            <a:off x="2856198" y="1835329"/>
            <a:ext cx="45719" cy="110831"/>
          </a:xfrm>
          <a:custGeom>
            <a:avLst/>
            <a:gdLst>
              <a:gd name="connsiteX0" fmla="*/ 0 w 0"/>
              <a:gd name="connsiteY0" fmla="*/ 0 h 100853"/>
              <a:gd name="connsiteX1" fmla="*/ 0 w 0"/>
              <a:gd name="connsiteY1" fmla="*/ 100853 h 100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100853">
                <a:moveTo>
                  <a:pt x="0" y="0"/>
                </a:moveTo>
                <a:lnTo>
                  <a:pt x="0" y="100853"/>
                </a:lnTo>
              </a:path>
            </a:pathLst>
          </a:cu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>
              <a:solidFill>
                <a:srgbClr val="006498"/>
              </a:solidFill>
            </a:endParaRPr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7D154688-BFAC-4246-BDC9-4FBD9EDBA20F}"/>
              </a:ext>
            </a:extLst>
          </p:cNvPr>
          <p:cNvGrpSpPr/>
          <p:nvPr/>
        </p:nvGrpSpPr>
        <p:grpSpPr>
          <a:xfrm flipH="1">
            <a:off x="4054955" y="1932814"/>
            <a:ext cx="927100" cy="123967"/>
            <a:chOff x="7025640" y="1336343"/>
            <a:chExt cx="975360" cy="0"/>
          </a:xfrm>
        </p:grpSpPr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DC65B44D-E69B-4CB7-8ECF-D923489C63CF}"/>
                </a:ext>
              </a:extLst>
            </p:cNvPr>
            <p:cNvCxnSpPr/>
            <p:nvPr/>
          </p:nvCxnSpPr>
          <p:spPr>
            <a:xfrm>
              <a:off x="7025640" y="1336343"/>
              <a:ext cx="975360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8A811640-11A7-41B7-9335-83D3C0039E4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01840" y="1336343"/>
              <a:ext cx="5715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2" name="Oval 101">
            <a:extLst>
              <a:ext uri="{FF2B5EF4-FFF2-40B4-BE49-F238E27FC236}">
                <a16:creationId xmlns:a16="http://schemas.microsoft.com/office/drawing/2014/main" id="{A70F1010-6D14-4ADF-8424-6E9D760428A9}"/>
              </a:ext>
            </a:extLst>
          </p:cNvPr>
          <p:cNvSpPr/>
          <p:nvPr/>
        </p:nvSpPr>
        <p:spPr>
          <a:xfrm>
            <a:off x="4579608" y="1901719"/>
            <a:ext cx="70267" cy="7026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>
              <a:solidFill>
                <a:srgbClr val="006498"/>
              </a:solidFill>
            </a:endParaRPr>
          </a:p>
        </p:txBody>
      </p:sp>
      <p:sp>
        <p:nvSpPr>
          <p:cNvPr id="103" name="Freeform: Shape 102">
            <a:extLst>
              <a:ext uri="{FF2B5EF4-FFF2-40B4-BE49-F238E27FC236}">
                <a16:creationId xmlns:a16="http://schemas.microsoft.com/office/drawing/2014/main" id="{6893CE67-2E59-449E-A82C-75EDC2E87A02}"/>
              </a:ext>
            </a:extLst>
          </p:cNvPr>
          <p:cNvSpPr/>
          <p:nvPr/>
        </p:nvSpPr>
        <p:spPr>
          <a:xfrm rot="10800000" flipH="1">
            <a:off x="4195159" y="1883967"/>
            <a:ext cx="45719" cy="110831"/>
          </a:xfrm>
          <a:custGeom>
            <a:avLst/>
            <a:gdLst>
              <a:gd name="connsiteX0" fmla="*/ 0 w 0"/>
              <a:gd name="connsiteY0" fmla="*/ 0 h 100853"/>
              <a:gd name="connsiteX1" fmla="*/ 0 w 0"/>
              <a:gd name="connsiteY1" fmla="*/ 100853 h 100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100853">
                <a:moveTo>
                  <a:pt x="0" y="0"/>
                </a:moveTo>
                <a:lnTo>
                  <a:pt x="0" y="100853"/>
                </a:lnTo>
              </a:path>
            </a:pathLst>
          </a:cu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>
              <a:solidFill>
                <a:srgbClr val="006498"/>
              </a:solidFill>
            </a:endParaRPr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8756C0DE-D989-43AE-9F66-9292D85ADB43}"/>
              </a:ext>
            </a:extLst>
          </p:cNvPr>
          <p:cNvGrpSpPr/>
          <p:nvPr/>
        </p:nvGrpSpPr>
        <p:grpSpPr>
          <a:xfrm rot="5400000" flipH="1">
            <a:off x="5171105" y="2529340"/>
            <a:ext cx="844780" cy="164123"/>
            <a:chOff x="7025640" y="1336343"/>
            <a:chExt cx="975360" cy="0"/>
          </a:xfrm>
        </p:grpSpPr>
        <p:cxnSp>
          <p:nvCxnSpPr>
            <p:cNvPr id="107" name="Straight Arrow Connector 106">
              <a:extLst>
                <a:ext uri="{FF2B5EF4-FFF2-40B4-BE49-F238E27FC236}">
                  <a16:creationId xmlns:a16="http://schemas.microsoft.com/office/drawing/2014/main" id="{9E7730E2-260E-41F6-BFFB-FA7A8EDD8A8D}"/>
                </a:ext>
              </a:extLst>
            </p:cNvPr>
            <p:cNvCxnSpPr/>
            <p:nvPr/>
          </p:nvCxnSpPr>
          <p:spPr>
            <a:xfrm>
              <a:off x="7025640" y="1336343"/>
              <a:ext cx="975360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E4E1082A-7F99-4548-BBC2-BC474DFFAF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01840" y="1336343"/>
              <a:ext cx="5715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9" name="Oval 108">
            <a:extLst>
              <a:ext uri="{FF2B5EF4-FFF2-40B4-BE49-F238E27FC236}">
                <a16:creationId xmlns:a16="http://schemas.microsoft.com/office/drawing/2014/main" id="{343DEC83-0D14-43A3-B73D-2B65A87DAF50}"/>
              </a:ext>
            </a:extLst>
          </p:cNvPr>
          <p:cNvSpPr/>
          <p:nvPr/>
        </p:nvSpPr>
        <p:spPr>
          <a:xfrm rot="5400000">
            <a:off x="5640422" y="2750602"/>
            <a:ext cx="70267" cy="7026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>
              <a:solidFill>
                <a:srgbClr val="006498"/>
              </a:solidFill>
            </a:endParaRPr>
          </a:p>
        </p:txBody>
      </p:sp>
      <p:sp>
        <p:nvSpPr>
          <p:cNvPr id="110" name="Freeform: Shape 109">
            <a:extLst>
              <a:ext uri="{FF2B5EF4-FFF2-40B4-BE49-F238E27FC236}">
                <a16:creationId xmlns:a16="http://schemas.microsoft.com/office/drawing/2014/main" id="{85993723-2D76-49DA-944E-D48B4D31EE3D}"/>
              </a:ext>
            </a:extLst>
          </p:cNvPr>
          <p:cNvSpPr/>
          <p:nvPr/>
        </p:nvSpPr>
        <p:spPr>
          <a:xfrm rot="16200000" flipH="1">
            <a:off x="5665539" y="2314623"/>
            <a:ext cx="45719" cy="110831"/>
          </a:xfrm>
          <a:custGeom>
            <a:avLst/>
            <a:gdLst>
              <a:gd name="connsiteX0" fmla="*/ 0 w 0"/>
              <a:gd name="connsiteY0" fmla="*/ 0 h 100853"/>
              <a:gd name="connsiteX1" fmla="*/ 0 w 0"/>
              <a:gd name="connsiteY1" fmla="*/ 100853 h 100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100853">
                <a:moveTo>
                  <a:pt x="0" y="0"/>
                </a:moveTo>
                <a:lnTo>
                  <a:pt x="0" y="100853"/>
                </a:lnTo>
              </a:path>
            </a:pathLst>
          </a:cu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>
              <a:solidFill>
                <a:srgbClr val="006498"/>
              </a:solidFill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C8733E13-C242-4B9F-B091-2D39FD6C1EF5}"/>
              </a:ext>
            </a:extLst>
          </p:cNvPr>
          <p:cNvSpPr/>
          <p:nvPr/>
        </p:nvSpPr>
        <p:spPr>
          <a:xfrm>
            <a:off x="4466573" y="3611148"/>
            <a:ext cx="70267" cy="7026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>
              <a:solidFill>
                <a:srgbClr val="006498"/>
              </a:solidFill>
            </a:endParaRPr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63632F49-1817-4F3D-911C-A0692EA8A68C}"/>
              </a:ext>
            </a:extLst>
          </p:cNvPr>
          <p:cNvSpPr/>
          <p:nvPr/>
        </p:nvSpPr>
        <p:spPr>
          <a:xfrm rot="10800000" flipH="1">
            <a:off x="4149440" y="3595856"/>
            <a:ext cx="45719" cy="110831"/>
          </a:xfrm>
          <a:custGeom>
            <a:avLst/>
            <a:gdLst>
              <a:gd name="connsiteX0" fmla="*/ 0 w 0"/>
              <a:gd name="connsiteY0" fmla="*/ 0 h 100853"/>
              <a:gd name="connsiteX1" fmla="*/ 0 w 0"/>
              <a:gd name="connsiteY1" fmla="*/ 100853 h 100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100853">
                <a:moveTo>
                  <a:pt x="0" y="0"/>
                </a:moveTo>
                <a:lnTo>
                  <a:pt x="0" y="100853"/>
                </a:lnTo>
              </a:path>
            </a:pathLst>
          </a:cu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>
              <a:solidFill>
                <a:srgbClr val="00649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87717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331;p32">
            <a:extLst>
              <a:ext uri="{FF2B5EF4-FFF2-40B4-BE49-F238E27FC236}">
                <a16:creationId xmlns:a16="http://schemas.microsoft.com/office/drawing/2014/main" id="{3E160289-F247-40FA-81B5-8E0555E840AE}"/>
              </a:ext>
            </a:extLst>
          </p:cNvPr>
          <p:cNvSpPr/>
          <p:nvPr/>
        </p:nvSpPr>
        <p:spPr>
          <a:xfrm rot="4329465">
            <a:off x="-459909" y="-460506"/>
            <a:ext cx="2090570" cy="2014015"/>
          </a:xfrm>
          <a:custGeom>
            <a:avLst/>
            <a:gdLst/>
            <a:ahLst/>
            <a:cxnLst/>
            <a:rect l="l" t="t" r="r" b="b"/>
            <a:pathLst>
              <a:path w="205138" h="197626" extrusionOk="0">
                <a:moveTo>
                  <a:pt x="118317" y="1"/>
                </a:moveTo>
                <a:cubicBezTo>
                  <a:pt x="118225" y="1"/>
                  <a:pt x="118134" y="2"/>
                  <a:pt x="118043" y="3"/>
                </a:cubicBezTo>
                <a:cubicBezTo>
                  <a:pt x="89747" y="445"/>
                  <a:pt x="90632" y="18129"/>
                  <a:pt x="82233" y="42446"/>
                </a:cubicBezTo>
                <a:cubicBezTo>
                  <a:pt x="73832" y="66761"/>
                  <a:pt x="45537" y="55707"/>
                  <a:pt x="26527" y="64550"/>
                </a:cubicBezTo>
                <a:cubicBezTo>
                  <a:pt x="7517" y="73393"/>
                  <a:pt x="13706" y="109645"/>
                  <a:pt x="14590" y="117603"/>
                </a:cubicBezTo>
                <a:cubicBezTo>
                  <a:pt x="15475" y="125561"/>
                  <a:pt x="6190" y="119371"/>
                  <a:pt x="3095" y="125119"/>
                </a:cubicBezTo>
                <a:cubicBezTo>
                  <a:pt x="1" y="130866"/>
                  <a:pt x="2158" y="141743"/>
                  <a:pt x="2158" y="141743"/>
                </a:cubicBezTo>
                <a:lnTo>
                  <a:pt x="178611" y="197625"/>
                </a:lnTo>
                <a:cubicBezTo>
                  <a:pt x="178611" y="197625"/>
                  <a:pt x="179937" y="195414"/>
                  <a:pt x="185684" y="186131"/>
                </a:cubicBezTo>
                <a:cubicBezTo>
                  <a:pt x="191432" y="176846"/>
                  <a:pt x="172864" y="151204"/>
                  <a:pt x="173684" y="140144"/>
                </a:cubicBezTo>
                <a:cubicBezTo>
                  <a:pt x="174505" y="129084"/>
                  <a:pt x="205137" y="110530"/>
                  <a:pt x="202043" y="89309"/>
                </a:cubicBezTo>
                <a:cubicBezTo>
                  <a:pt x="198958" y="68156"/>
                  <a:pt x="146675" y="1"/>
                  <a:pt x="118317" y="1"/>
                </a:cubicBezTo>
                <a:close/>
              </a:path>
            </a:pathLst>
          </a:custGeom>
          <a:gradFill>
            <a:gsLst>
              <a:gs pos="0">
                <a:srgbClr val="8BE3FF"/>
              </a:gs>
              <a:gs pos="100000">
                <a:srgbClr val="ACFFD9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32"/>
          <p:cNvSpPr txBox="1">
            <a:spLocks noGrp="1"/>
          </p:cNvSpPr>
          <p:nvPr>
            <p:ph type="title"/>
          </p:nvPr>
        </p:nvSpPr>
        <p:spPr>
          <a:xfrm>
            <a:off x="296425" y="182625"/>
            <a:ext cx="6084000" cy="5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Основные понятия</a:t>
            </a:r>
            <a:endParaRPr dirty="0"/>
          </a:p>
        </p:txBody>
      </p:sp>
      <p:sp>
        <p:nvSpPr>
          <p:cNvPr id="329" name="Google Shape;329;p32"/>
          <p:cNvSpPr txBox="1">
            <a:spLocks noGrp="1"/>
          </p:cNvSpPr>
          <p:nvPr>
            <p:ph type="body" idx="1"/>
          </p:nvPr>
        </p:nvSpPr>
        <p:spPr>
          <a:xfrm>
            <a:off x="770728" y="639347"/>
            <a:ext cx="2423294" cy="69232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ru-RU" dirty="0"/>
              <a:t>БД</a:t>
            </a:r>
            <a:endParaRPr dirty="0"/>
          </a:p>
        </p:txBody>
      </p:sp>
      <p:sp>
        <p:nvSpPr>
          <p:cNvPr id="330" name="Google Shape;330;p32"/>
          <p:cNvSpPr/>
          <p:nvPr/>
        </p:nvSpPr>
        <p:spPr>
          <a:xfrm>
            <a:off x="3650822" y="2633495"/>
            <a:ext cx="12710" cy="35957"/>
          </a:xfrm>
          <a:custGeom>
            <a:avLst/>
            <a:gdLst/>
            <a:ahLst/>
            <a:cxnLst/>
            <a:rect l="l" t="t" r="r" b="b"/>
            <a:pathLst>
              <a:path w="667" h="1887" extrusionOk="0">
                <a:moveTo>
                  <a:pt x="506" y="0"/>
                </a:moveTo>
                <a:cubicBezTo>
                  <a:pt x="453" y="0"/>
                  <a:pt x="402" y="30"/>
                  <a:pt x="378" y="81"/>
                </a:cubicBezTo>
                <a:cubicBezTo>
                  <a:pt x="123" y="591"/>
                  <a:pt x="0" y="1135"/>
                  <a:pt x="0" y="1746"/>
                </a:cubicBezTo>
                <a:cubicBezTo>
                  <a:pt x="0" y="1824"/>
                  <a:pt x="63" y="1886"/>
                  <a:pt x="140" y="1886"/>
                </a:cubicBezTo>
                <a:cubicBezTo>
                  <a:pt x="218" y="1886"/>
                  <a:pt x="280" y="1824"/>
                  <a:pt x="280" y="1746"/>
                </a:cubicBezTo>
                <a:cubicBezTo>
                  <a:pt x="280" y="1181"/>
                  <a:pt x="394" y="677"/>
                  <a:pt x="630" y="206"/>
                </a:cubicBezTo>
                <a:cubicBezTo>
                  <a:pt x="667" y="136"/>
                  <a:pt x="639" y="50"/>
                  <a:pt x="569" y="15"/>
                </a:cubicBezTo>
                <a:cubicBezTo>
                  <a:pt x="549" y="5"/>
                  <a:pt x="527" y="0"/>
                  <a:pt x="50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329;p32">
            <a:extLst>
              <a:ext uri="{FF2B5EF4-FFF2-40B4-BE49-F238E27FC236}">
                <a16:creationId xmlns:a16="http://schemas.microsoft.com/office/drawing/2014/main" id="{E69664EF-7589-43B9-99A5-BB605BE69C21}"/>
              </a:ext>
            </a:extLst>
          </p:cNvPr>
          <p:cNvSpPr txBox="1">
            <a:spLocks/>
          </p:cNvSpPr>
          <p:nvPr/>
        </p:nvSpPr>
        <p:spPr>
          <a:xfrm>
            <a:off x="773506" y="1025676"/>
            <a:ext cx="6128944" cy="1272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●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○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■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●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○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■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●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○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800"/>
              <a:buFont typeface="DM Sans"/>
              <a:buChar char="■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ru-RU" sz="1400" dirty="0"/>
              <a:t>Реляционная база данных</a:t>
            </a:r>
            <a:r>
              <a:rPr lang="en-US" sz="1400" dirty="0"/>
              <a:t> </a:t>
            </a:r>
            <a:r>
              <a:rPr lang="ru-RU" sz="1400" dirty="0"/>
              <a:t>– это набор данных с предопределенными связями между ними. Эти данные организованны в виде набора таблиц, состоящих из столбцов и строк. </a:t>
            </a:r>
          </a:p>
        </p:txBody>
      </p:sp>
      <p:pic>
        <p:nvPicPr>
          <p:cNvPr id="200" name="Picture 199" descr="A close up of a sign&#10;&#10;Description automatically generated">
            <a:extLst>
              <a:ext uri="{FF2B5EF4-FFF2-40B4-BE49-F238E27FC236}">
                <a16:creationId xmlns:a16="http://schemas.microsoft.com/office/drawing/2014/main" id="{8B28817D-9020-462D-B652-DF81562B2C5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3955" y="2298332"/>
            <a:ext cx="3743653" cy="1820374"/>
          </a:xfrm>
          <a:prstGeom prst="rect">
            <a:avLst/>
          </a:prstGeom>
        </p:spPr>
      </p:pic>
      <p:sp>
        <p:nvSpPr>
          <p:cNvPr id="202" name="TextBox 201">
            <a:extLst>
              <a:ext uri="{FF2B5EF4-FFF2-40B4-BE49-F238E27FC236}">
                <a16:creationId xmlns:a16="http://schemas.microsoft.com/office/drawing/2014/main" id="{D86BAD8C-563A-47E7-A324-006BBFE55A9A}"/>
              </a:ext>
            </a:extLst>
          </p:cNvPr>
          <p:cNvSpPr txBox="1"/>
          <p:nvPr/>
        </p:nvSpPr>
        <p:spPr>
          <a:xfrm>
            <a:off x="3857608" y="4321242"/>
            <a:ext cx="462194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dirty="0">
                <a:solidFill>
                  <a:schemeClr val="lt2"/>
                </a:solidFill>
                <a:latin typeface="DM Sans"/>
                <a:sym typeface="DM Sans"/>
              </a:rPr>
              <a:t>Реляционная База Данных</a:t>
            </a:r>
            <a:endParaRPr lang="en-US" dirty="0">
              <a:solidFill>
                <a:schemeClr val="lt2"/>
              </a:solidFill>
              <a:latin typeface="DM Sans"/>
              <a:sym typeface="DM Sans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5C8038-EBB2-4441-990C-C29582FFD3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75" y="210432"/>
            <a:ext cx="6084000" cy="539700"/>
          </a:xfrm>
        </p:spPr>
        <p:txBody>
          <a:bodyPr/>
          <a:lstStyle/>
          <a:p>
            <a:r>
              <a:rPr lang="ru-RU" dirty="0"/>
              <a:t>Физическое проектирование</a:t>
            </a:r>
            <a:endParaRPr lang="en-US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E10E1AB-121E-4532-B3FA-497F9530AE2A}"/>
              </a:ext>
            </a:extLst>
          </p:cNvPr>
          <p:cNvSpPr txBox="1"/>
          <p:nvPr/>
        </p:nvSpPr>
        <p:spPr>
          <a:xfrm>
            <a:off x="111761" y="807720"/>
            <a:ext cx="4460239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sz="1200" dirty="0">
                <a:solidFill>
                  <a:srgbClr val="000000"/>
                </a:solidFill>
                <a:latin typeface="Consolas" panose="020B0609020204030204" pitchFamily="49" charset="0"/>
              </a:rPr>
              <a:t>Отношение 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Employees (</a:t>
            </a:r>
            <a:r>
              <a:rPr lang="ru-RU" sz="1200" dirty="0">
                <a:solidFill>
                  <a:srgbClr val="000000"/>
                </a:solidFill>
                <a:latin typeface="Consolas" panose="020B0609020204030204" pitchFamily="49" charset="0"/>
              </a:rPr>
              <a:t>сотрудники):</a:t>
            </a:r>
          </a:p>
          <a:p>
            <a:pPr algn="l"/>
            <a:endParaRPr lang="en-US" sz="1200" dirty="0">
              <a:latin typeface="Consolas" panose="020B0609020204030204" pitchFamily="49" charset="0"/>
            </a:endParaRPr>
          </a:p>
          <a:p>
            <a:pPr algn="l"/>
            <a:r>
              <a:rPr lang="en-US" sz="1200" b="1" dirty="0">
                <a:solidFill>
                  <a:srgbClr val="800000"/>
                </a:solidFill>
                <a:latin typeface="Consolas" panose="020B0609020204030204" pitchFamily="49" charset="0"/>
              </a:rPr>
              <a:t>create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800000"/>
                </a:solidFill>
                <a:latin typeface="Consolas" panose="020B0609020204030204" pitchFamily="49" charset="0"/>
              </a:rPr>
              <a:t>table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800000"/>
                </a:solidFill>
                <a:latin typeface="Consolas" panose="020B0609020204030204" pitchFamily="49" charset="0"/>
              </a:rPr>
              <a:t>IF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800000"/>
                </a:solidFill>
                <a:latin typeface="Consolas" panose="020B0609020204030204" pitchFamily="49" charset="0"/>
              </a:rPr>
              <a:t>NOT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800000"/>
                </a:solidFill>
                <a:latin typeface="Consolas" panose="020B0609020204030204" pitchFamily="49" charset="0"/>
              </a:rPr>
              <a:t>exists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employees (</a:t>
            </a:r>
          </a:p>
          <a:p>
            <a:pPr algn="l"/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e_id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000080"/>
                </a:solidFill>
                <a:latin typeface="Consolas" panose="020B0609020204030204" pitchFamily="49" charset="0"/>
              </a:rPr>
              <a:t>numeric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4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en-US" sz="1200" b="1" dirty="0">
                <a:solidFill>
                  <a:srgbClr val="800000"/>
                </a:solidFill>
                <a:latin typeface="Consolas" panose="020B0609020204030204" pitchFamily="49" charset="0"/>
              </a:rPr>
              <a:t>primary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800000"/>
                </a:solidFill>
                <a:latin typeface="Consolas" panose="020B0609020204030204" pitchFamily="49" charset="0"/>
              </a:rPr>
              <a:t>key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pPr algn="l"/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e_fname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000080"/>
                </a:solidFill>
                <a:latin typeface="Consolas" panose="020B0609020204030204" pitchFamily="49" charset="0"/>
              </a:rPr>
              <a:t>varchar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25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en-US" sz="1200" b="1" dirty="0">
                <a:solidFill>
                  <a:srgbClr val="800000"/>
                </a:solidFill>
                <a:latin typeface="Consolas" panose="020B0609020204030204" pitchFamily="49" charset="0"/>
              </a:rPr>
              <a:t>not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800000"/>
                </a:solidFill>
                <a:latin typeface="Consolas" panose="020B0609020204030204" pitchFamily="49" charset="0"/>
              </a:rPr>
              <a:t>null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pPr algn="l"/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e_lname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000080"/>
                </a:solidFill>
                <a:latin typeface="Consolas" panose="020B0609020204030204" pitchFamily="49" charset="0"/>
              </a:rPr>
              <a:t>varchar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30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en-US" sz="1200" b="1" dirty="0">
                <a:solidFill>
                  <a:srgbClr val="800000"/>
                </a:solidFill>
                <a:latin typeface="Consolas" panose="020B0609020204030204" pitchFamily="49" charset="0"/>
              </a:rPr>
              <a:t>not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800000"/>
                </a:solidFill>
                <a:latin typeface="Consolas" panose="020B0609020204030204" pitchFamily="49" charset="0"/>
              </a:rPr>
              <a:t>null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pPr algn="l"/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e_born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000080"/>
                </a:solidFill>
                <a:latin typeface="Consolas" panose="020B0609020204030204" pitchFamily="49" charset="0"/>
              </a:rPr>
              <a:t>date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800000"/>
                </a:solidFill>
                <a:latin typeface="Consolas" panose="020B0609020204030204" pitchFamily="49" charset="0"/>
              </a:rPr>
              <a:t>not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800000"/>
                </a:solidFill>
                <a:latin typeface="Consolas" panose="020B0609020204030204" pitchFamily="49" charset="0"/>
              </a:rPr>
              <a:t>null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pPr algn="l"/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e_gender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000080"/>
                </a:solidFill>
                <a:latin typeface="Consolas" panose="020B0609020204030204" pitchFamily="49" charset="0"/>
              </a:rPr>
              <a:t>char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1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en-US" sz="1200" b="1" dirty="0">
                <a:solidFill>
                  <a:srgbClr val="800000"/>
                </a:solidFill>
                <a:latin typeface="Consolas" panose="020B0609020204030204" pitchFamily="49" charset="0"/>
              </a:rPr>
              <a:t>check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2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e_gender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800000"/>
                </a:solidFill>
                <a:latin typeface="Consolas" panose="020B0609020204030204" pitchFamily="49" charset="0"/>
              </a:rPr>
              <a:t>in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200" b="1" dirty="0">
                <a:solidFill>
                  <a:srgbClr val="008000"/>
                </a:solidFill>
                <a:latin typeface="Consolas" panose="020B0609020204030204" pitchFamily="49" charset="0"/>
              </a:rPr>
              <a:t>'</a:t>
            </a:r>
            <a:r>
              <a:rPr lang="ru-RU" sz="1200" b="1" dirty="0">
                <a:solidFill>
                  <a:srgbClr val="008000"/>
                </a:solidFill>
                <a:latin typeface="Consolas" panose="020B0609020204030204" pitchFamily="49" charset="0"/>
              </a:rPr>
              <a:t>ж'</a:t>
            </a:r>
            <a:r>
              <a:rPr lang="ru-RU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ru-RU" sz="1200" b="1" dirty="0">
                <a:solidFill>
                  <a:srgbClr val="008000"/>
                </a:solidFill>
                <a:latin typeface="Consolas" panose="020B0609020204030204" pitchFamily="49" charset="0"/>
              </a:rPr>
              <a:t>'м'</a:t>
            </a:r>
            <a:r>
              <a:rPr lang="ru-RU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)),</a:t>
            </a:r>
          </a:p>
          <a:p>
            <a:pPr algn="l"/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e_date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000080"/>
                </a:solidFill>
                <a:latin typeface="Consolas" panose="020B0609020204030204" pitchFamily="49" charset="0"/>
              </a:rPr>
              <a:t>date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800000"/>
                </a:solidFill>
                <a:latin typeface="Consolas" panose="020B0609020204030204" pitchFamily="49" charset="0"/>
              </a:rPr>
              <a:t>not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800000"/>
                </a:solidFill>
                <a:latin typeface="Consolas" panose="020B0609020204030204" pitchFamily="49" charset="0"/>
              </a:rPr>
              <a:t>null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pPr algn="l"/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e_depart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000080"/>
                </a:solidFill>
                <a:latin typeface="Consolas" panose="020B0609020204030204" pitchFamily="49" charset="0"/>
              </a:rPr>
              <a:t>varchar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12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en-US" sz="1200" b="1" dirty="0">
                <a:solidFill>
                  <a:srgbClr val="800000"/>
                </a:solidFill>
                <a:latin typeface="Consolas" panose="020B0609020204030204" pitchFamily="49" charset="0"/>
              </a:rPr>
              <a:t>references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departs,</a:t>
            </a:r>
          </a:p>
          <a:p>
            <a:pPr algn="l"/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e_post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000080"/>
                </a:solidFill>
                <a:latin typeface="Consolas" panose="020B0609020204030204" pitchFamily="49" charset="0"/>
              </a:rPr>
              <a:t>varchar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30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en-US" sz="1200" b="1" dirty="0">
                <a:solidFill>
                  <a:srgbClr val="800000"/>
                </a:solidFill>
                <a:latin typeface="Consolas" panose="020B0609020204030204" pitchFamily="49" charset="0"/>
              </a:rPr>
              <a:t>references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posts,</a:t>
            </a:r>
          </a:p>
          <a:p>
            <a:pPr algn="l"/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e_room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000080"/>
                </a:solidFill>
                <a:latin typeface="Consolas" panose="020B0609020204030204" pitchFamily="49" charset="0"/>
              </a:rPr>
              <a:t>numeric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4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en-US" sz="1200" b="1" dirty="0">
                <a:solidFill>
                  <a:srgbClr val="800000"/>
                </a:solidFill>
                <a:latin typeface="Consolas" panose="020B0609020204030204" pitchFamily="49" charset="0"/>
              </a:rPr>
              <a:t>not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800000"/>
                </a:solidFill>
                <a:latin typeface="Consolas" panose="020B0609020204030204" pitchFamily="49" charset="0"/>
              </a:rPr>
              <a:t>null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pPr algn="l"/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e_phone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000080"/>
                </a:solidFill>
                <a:latin typeface="Consolas" panose="020B0609020204030204" pitchFamily="49" charset="0"/>
              </a:rPr>
              <a:t>varchar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20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en-US" sz="1200" b="1" dirty="0">
                <a:solidFill>
                  <a:srgbClr val="800000"/>
                </a:solidFill>
                <a:latin typeface="Consolas" panose="020B0609020204030204" pitchFamily="49" charset="0"/>
              </a:rPr>
              <a:t>not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800000"/>
                </a:solidFill>
                <a:latin typeface="Consolas" panose="020B0609020204030204" pitchFamily="49" charset="0"/>
              </a:rPr>
              <a:t>null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pPr algn="l"/>
            <a:r>
              <a:rPr lang="en-US" sz="1200" b="1" dirty="0">
                <a:solidFill>
                  <a:srgbClr val="800000"/>
                </a:solidFill>
                <a:latin typeface="Consolas" panose="020B0609020204030204" pitchFamily="49" charset="0"/>
              </a:rPr>
              <a:t>foreign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800000"/>
                </a:solidFill>
                <a:latin typeface="Consolas" panose="020B0609020204030204" pitchFamily="49" charset="0"/>
              </a:rPr>
              <a:t>key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2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e_room,e_phone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</a:p>
          <a:p>
            <a:pPr algn="l"/>
            <a:r>
              <a:rPr lang="en-US" sz="1200" b="1" dirty="0">
                <a:solidFill>
                  <a:srgbClr val="800000"/>
                </a:solidFill>
                <a:latin typeface="Consolas" panose="020B0609020204030204" pitchFamily="49" charset="0"/>
              </a:rPr>
              <a:t>references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rooms (</a:t>
            </a:r>
            <a:r>
              <a:rPr lang="en-US" sz="12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r_room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2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r_phone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))</a:t>
            </a:r>
            <a:r>
              <a:rPr lang="en-US" sz="1200" b="1" dirty="0">
                <a:solidFill>
                  <a:srgbClr val="FF0000"/>
                </a:solidFill>
                <a:latin typeface="Consolas" panose="020B0609020204030204" pitchFamily="49" charset="0"/>
              </a:rPr>
              <a:t>;</a:t>
            </a:r>
            <a:endParaRPr lang="en-US" sz="1200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8F499B19-22C2-4DC1-8B5E-79725499EA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5062190"/>
              </p:ext>
            </p:extLst>
          </p:nvPr>
        </p:nvGraphicFramePr>
        <p:xfrm>
          <a:off x="4764125" y="780286"/>
          <a:ext cx="4068259" cy="2917190"/>
        </p:xfrm>
        <a:graphic>
          <a:graphicData uri="http://schemas.openxmlformats.org/drawingml/2006/table">
            <a:tbl>
              <a:tblPr>
                <a:tableStyleId>{16D9F66E-5EB9-4882-86FB-DCBF35E3C3E4}</a:tableStyleId>
              </a:tblPr>
              <a:tblGrid>
                <a:gridCol w="1089845">
                  <a:extLst>
                    <a:ext uri="{9D8B030D-6E8A-4147-A177-3AD203B41FA5}">
                      <a16:colId xmlns:a16="http://schemas.microsoft.com/office/drawing/2014/main" val="2807813173"/>
                    </a:ext>
                  </a:extLst>
                </a:gridCol>
                <a:gridCol w="634499">
                  <a:extLst>
                    <a:ext uri="{9D8B030D-6E8A-4147-A177-3AD203B41FA5}">
                      <a16:colId xmlns:a16="http://schemas.microsoft.com/office/drawing/2014/main" val="2911342063"/>
                    </a:ext>
                  </a:extLst>
                </a:gridCol>
                <a:gridCol w="631539">
                  <a:extLst>
                    <a:ext uri="{9D8B030D-6E8A-4147-A177-3AD203B41FA5}">
                      <a16:colId xmlns:a16="http://schemas.microsoft.com/office/drawing/2014/main" val="1119495739"/>
                    </a:ext>
                  </a:extLst>
                </a:gridCol>
                <a:gridCol w="1712376">
                  <a:extLst>
                    <a:ext uri="{9D8B030D-6E8A-4147-A177-3AD203B41FA5}">
                      <a16:colId xmlns:a16="http://schemas.microsoft.com/office/drawing/2014/main" val="3617954517"/>
                    </a:ext>
                  </a:extLst>
                </a:gridCol>
              </a:tblGrid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1" u="none" strike="noStrike" dirty="0">
                          <a:effectLst/>
                        </a:rPr>
                        <a:t>Сотрудники\</a:t>
                      </a:r>
                      <a:r>
                        <a:rPr lang="en-US" sz="1100" b="1" u="none" strike="noStrike" dirty="0">
                          <a:effectLst/>
                          <a:latin typeface="DM Sans" panose="020B0604020202020204" charset="0"/>
                        </a:rPr>
                        <a:t>Employee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DM Sans" panose="020B0604020202020204" charset="0"/>
                      </a:endParaRPr>
                    </a:p>
                  </a:txBody>
                  <a:tcPr marL="6350" marR="6350" marT="6350" marB="0" anchor="b">
                    <a:solidFill>
                      <a:srgbClr val="82D8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1" u="none" strike="noStrike" dirty="0">
                          <a:effectLst/>
                        </a:rPr>
                        <a:t>имя поля</a:t>
                      </a:r>
                      <a:endParaRPr lang="ru-RU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82D8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1" u="none" strike="noStrike" dirty="0">
                          <a:effectLst/>
                        </a:rPr>
                        <a:t>тип, длина</a:t>
                      </a:r>
                      <a:endParaRPr lang="ru-RU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82D8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1" u="none" strike="noStrike" dirty="0">
                          <a:effectLst/>
                        </a:rPr>
                        <a:t>примечания</a:t>
                      </a:r>
                      <a:endParaRPr lang="ru-RU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82D8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5919580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 dirty="0">
                          <a:effectLst/>
                        </a:rPr>
                        <a:t>Идентификатор сотрудника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e_id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DM Sans" panose="020B060402020202020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  <a:latin typeface="DM Sans" panose="020B0604020202020204" charset="0"/>
                        </a:rPr>
                        <a:t>Number (4)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DM Sans" panose="020B060402020202020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c</a:t>
                      </a:r>
                      <a:r>
                        <a:rPr lang="ru-RU" sz="1100" u="none" strike="noStrike" dirty="0">
                          <a:effectLst/>
                        </a:rPr>
                        <a:t>уррогатный </a:t>
                      </a:r>
                      <a:r>
                        <a:rPr lang="en-US" sz="1100" u="none" strike="noStrike" dirty="0">
                          <a:effectLst/>
                        </a:rPr>
                        <a:t>PK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444096535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 dirty="0">
                          <a:effectLst/>
                        </a:rPr>
                        <a:t>Фамилия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e_fname</a:t>
                      </a:r>
                      <a:r>
                        <a:rPr lang="en-US" sz="11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DM Sans" panose="020B060402020202020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  <a:latin typeface="DM Sans" panose="020B0604020202020204" charset="0"/>
                        </a:rPr>
                        <a:t>Varchar (50)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DM Sans" panose="020B060402020202020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 dirty="0">
                          <a:effectLst/>
                        </a:rPr>
                        <a:t>об поле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583751657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 dirty="0">
                          <a:effectLst/>
                        </a:rPr>
                        <a:t>Имя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e_lname</a:t>
                      </a:r>
                      <a:r>
                        <a:rPr lang="en-US" sz="11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DM Sans" panose="020B060402020202020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  <a:latin typeface="DM Sans" panose="020B0604020202020204" charset="0"/>
                        </a:rPr>
                        <a:t>Varchar (50)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DM Sans" panose="020B060402020202020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 dirty="0">
                          <a:effectLst/>
                        </a:rPr>
                        <a:t>об поле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636319366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 dirty="0">
                          <a:effectLst/>
                        </a:rPr>
                        <a:t>Должность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e_post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DM Sans" panose="020B060402020202020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  <a:latin typeface="DM Sans" panose="020B0604020202020204" charset="0"/>
                        </a:rPr>
                        <a:t>Varchar (30)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DM Sans" panose="020B060402020202020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FK </a:t>
                      </a:r>
                      <a:r>
                        <a:rPr lang="ru-RU" sz="1100" u="none" strike="noStrike" dirty="0">
                          <a:effectLst/>
                        </a:rPr>
                        <a:t>к </a:t>
                      </a:r>
                      <a:r>
                        <a:rPr lang="en-US" sz="1100" u="none" strike="noStrike" dirty="0">
                          <a:effectLst/>
                          <a:latin typeface="DM Sans" panose="020B0604020202020204" charset="0"/>
                        </a:rPr>
                        <a:t>Post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DM Sans" panose="020B060402020202020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909812457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 dirty="0">
                          <a:effectLst/>
                        </a:rPr>
                        <a:t>Отдел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e_depart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DM Sans" panose="020B060402020202020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u="none" strike="noStrike" dirty="0">
                          <a:effectLst/>
                          <a:latin typeface="DM Sans" panose="020B0604020202020204" charset="0"/>
                        </a:rPr>
                        <a:t>Varchar (12)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DM Sans" panose="020B060402020202020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FK </a:t>
                      </a:r>
                      <a:r>
                        <a:rPr lang="ru-RU" sz="1100" u="none" strike="noStrike" dirty="0">
                          <a:effectLst/>
                        </a:rPr>
                        <a:t>к </a:t>
                      </a:r>
                      <a:r>
                        <a:rPr lang="en-US" sz="1100" u="none" strike="noStrike" dirty="0">
                          <a:effectLst/>
                          <a:latin typeface="DM Sans" panose="020B0604020202020204" charset="0"/>
                        </a:rPr>
                        <a:t>Depart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DM Sans" panose="020B060402020202020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039865175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 dirty="0">
                          <a:effectLst/>
                        </a:rPr>
                        <a:t>Дата Рождения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e_born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DM Sans" panose="020B060402020202020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  <a:latin typeface="DM Sans" panose="020B0604020202020204" charset="0"/>
                        </a:rPr>
                        <a:t>Date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DM Sans" panose="020B060402020202020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 dirty="0">
                          <a:effectLst/>
                        </a:rPr>
                        <a:t>об поле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821287408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 dirty="0">
                          <a:effectLst/>
                        </a:rPr>
                        <a:t>Телефон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e_phone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DM Sans" panose="020B060402020202020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  <a:latin typeface="DM Sans" panose="020B0604020202020204" charset="0"/>
                        </a:rPr>
                        <a:t>Varchar (30)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DM Sans" panose="020B0604020202020204" charset="0"/>
                      </a:endParaRPr>
                    </a:p>
                  </a:txBody>
                  <a:tcPr marL="6350" marR="6350" marT="6350" marB="0" anchor="b"/>
                </a:tc>
                <a:tc rowSpan="2"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 dirty="0">
                          <a:effectLst/>
                        </a:rPr>
                        <a:t>составной </a:t>
                      </a:r>
                      <a:r>
                        <a:rPr lang="en-US" sz="1100" u="none" strike="noStrike" dirty="0">
                          <a:effectLst/>
                        </a:rPr>
                        <a:t>FK </a:t>
                      </a:r>
                      <a:r>
                        <a:rPr lang="ru-RU" sz="1100" u="none" strike="noStrike" dirty="0">
                          <a:effectLst/>
                        </a:rPr>
                        <a:t>к Rooms </a:t>
                      </a:r>
                      <a:r>
                        <a:rPr lang="en-US" sz="1100" u="none" strike="noStrike" dirty="0">
                          <a:effectLst/>
                          <a:latin typeface="DM Sans" panose="020B0604020202020204" charset="0"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DM Sans" panose="020B060402020202020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399725111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 dirty="0">
                          <a:effectLst/>
                        </a:rPr>
                        <a:t>Номер комнаты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e_room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DM Sans" panose="020B060402020202020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  <a:latin typeface="DM Sans" panose="020B0604020202020204" charset="0"/>
                        </a:rPr>
                        <a:t>Number (4)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DM Sans" panose="020B0604020202020204" charset="0"/>
                      </a:endParaRPr>
                    </a:p>
                  </a:txBody>
                  <a:tcPr marL="6350" marR="6350" marT="6350" marB="0" anchor="b"/>
                </a:tc>
                <a:tc vMerge="1"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147717577"/>
                  </a:ext>
                </a:extLst>
              </a:tr>
            </a:tbl>
          </a:graphicData>
        </a:graphic>
      </p:graphicFrame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EB950C6-8E52-4D1B-9DA1-368419BD4B38}"/>
              </a:ext>
            </a:extLst>
          </p:cNvPr>
          <p:cNvCxnSpPr>
            <a:cxnSpLocks/>
          </p:cNvCxnSpPr>
          <p:nvPr/>
        </p:nvCxnSpPr>
        <p:spPr>
          <a:xfrm flipH="1">
            <a:off x="2697480" y="1333500"/>
            <a:ext cx="1988820" cy="1905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0BA7417-D1A3-406B-AD8F-AD10854894E2}"/>
              </a:ext>
            </a:extLst>
          </p:cNvPr>
          <p:cNvCxnSpPr>
            <a:cxnSpLocks/>
          </p:cNvCxnSpPr>
          <p:nvPr/>
        </p:nvCxnSpPr>
        <p:spPr>
          <a:xfrm flipH="1" flipV="1">
            <a:off x="2697480" y="1676838"/>
            <a:ext cx="1988820" cy="510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A62A9C7-02CC-4887-83AD-01314A696BCA}"/>
              </a:ext>
            </a:extLst>
          </p:cNvPr>
          <p:cNvCxnSpPr>
            <a:cxnSpLocks/>
          </p:cNvCxnSpPr>
          <p:nvPr/>
        </p:nvCxnSpPr>
        <p:spPr>
          <a:xfrm flipH="1" flipV="1">
            <a:off x="2697480" y="1880742"/>
            <a:ext cx="1988820" cy="1690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Google Shape;630;p36">
            <a:extLst>
              <a:ext uri="{FF2B5EF4-FFF2-40B4-BE49-F238E27FC236}">
                <a16:creationId xmlns:a16="http://schemas.microsoft.com/office/drawing/2014/main" id="{79A57C10-08E8-498C-B841-DFA3C90C9409}"/>
              </a:ext>
            </a:extLst>
          </p:cNvPr>
          <p:cNvSpPr txBox="1">
            <a:spLocks/>
          </p:cNvSpPr>
          <p:nvPr/>
        </p:nvSpPr>
        <p:spPr>
          <a:xfrm>
            <a:off x="160059" y="4195822"/>
            <a:ext cx="4046181" cy="5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Viga"/>
              <a:buNone/>
              <a:defRPr sz="1800" b="0" i="0" u="none" strike="noStrike" cap="none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ru-RU" sz="1200" dirty="0">
                <a:solidFill>
                  <a:srgbClr val="006498"/>
                </a:solidFill>
              </a:rPr>
              <a:t>Обратите внимание, что таблицы, на которые вы ссылаетесь в </a:t>
            </a:r>
            <a:r>
              <a:rPr lang="en-US" sz="1200" dirty="0">
                <a:solidFill>
                  <a:srgbClr val="800000"/>
                </a:solidFill>
                <a:latin typeface="Consolas" panose="020B0609020204030204" pitchFamily="49" charset="0"/>
              </a:rPr>
              <a:t>references</a:t>
            </a:r>
            <a:r>
              <a:rPr lang="ru-RU" sz="1200" dirty="0">
                <a:solidFill>
                  <a:srgbClr val="006498"/>
                </a:solidFill>
              </a:rPr>
              <a:t>, уже должны быть созданы, иначе вы получите оишбку о том, что объект </a:t>
            </a:r>
            <a:r>
              <a:rPr lang="en-US" sz="1200" dirty="0">
                <a:solidFill>
                  <a:srgbClr val="006498"/>
                </a:solidFill>
              </a:rPr>
              <a:t>rooms </a:t>
            </a:r>
            <a:r>
              <a:rPr lang="ru-RU" sz="1200" dirty="0">
                <a:solidFill>
                  <a:srgbClr val="006498"/>
                </a:solidFill>
              </a:rPr>
              <a:t>не найден или не существует.</a:t>
            </a:r>
          </a:p>
        </p:txBody>
      </p:sp>
    </p:spTree>
    <p:extLst>
      <p:ext uri="{BB962C8B-B14F-4D97-AF65-F5344CB8AC3E}">
        <p14:creationId xmlns:p14="http://schemas.microsoft.com/office/powerpoint/2010/main" val="40346440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B3AE9F-C24F-4FA3-986D-205CB678A7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493" y="102851"/>
            <a:ext cx="6084000" cy="539700"/>
          </a:xfrm>
        </p:spPr>
        <p:txBody>
          <a:bodyPr/>
          <a:lstStyle/>
          <a:p>
            <a:r>
              <a:rPr lang="ru-RU" dirty="0"/>
              <a:t>Ограничения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A762C84-FF38-4E88-B8C9-8787463484D0}"/>
              </a:ext>
            </a:extLst>
          </p:cNvPr>
          <p:cNvSpPr txBox="1"/>
          <p:nvPr/>
        </p:nvSpPr>
        <p:spPr>
          <a:xfrm>
            <a:off x="5817798" y="76037"/>
            <a:ext cx="332620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solidFill>
                  <a:srgbClr val="1F1C51"/>
                </a:solidFill>
                <a:effectLst/>
                <a:latin typeface="+mn-lt"/>
                <a:ea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https://www.w3schools.com/sql/sql_constraints.</a:t>
            </a:r>
            <a:r>
              <a:rPr lang="en-US" sz="1000" dirty="0">
                <a:solidFill>
                  <a:srgbClr val="006498"/>
                </a:solidFill>
                <a:effectLst/>
                <a:latin typeface="+mn-lt"/>
                <a:ea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asp</a:t>
            </a:r>
            <a:endParaRPr lang="en-US" sz="1000" dirty="0">
              <a:solidFill>
                <a:srgbClr val="006498"/>
              </a:solidFill>
              <a:effectLst/>
              <a:latin typeface="+mn-lt"/>
              <a:ea typeface="Times New Roman" panose="02020603050405020304" pitchFamily="18" charset="0"/>
            </a:endParaRPr>
          </a:p>
          <a:p>
            <a:pPr algn="ctr"/>
            <a:r>
              <a:rPr lang="en-US" sz="1000" dirty="0">
                <a:solidFill>
                  <a:srgbClr val="006498"/>
                </a:solidFill>
                <a:latin typeface="+mn-lt"/>
              </a:rPr>
              <a:t>https://postgrespro.ru/docs/postgresql/9.5/ddl-constraints#ddl-constraints-fk</a:t>
            </a:r>
          </a:p>
        </p:txBody>
      </p:sp>
      <p:pic>
        <p:nvPicPr>
          <p:cNvPr id="9" name="Graphic 8" descr="Lights On outline">
            <a:extLst>
              <a:ext uri="{FF2B5EF4-FFF2-40B4-BE49-F238E27FC236}">
                <a16:creationId xmlns:a16="http://schemas.microsoft.com/office/drawing/2014/main" id="{62F11B18-3AEC-4A6C-BE44-D089A19A09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34475" y="76037"/>
            <a:ext cx="461971" cy="461971"/>
          </a:xfrm>
          <a:prstGeom prst="rect">
            <a:avLst/>
          </a:prstGeom>
        </p:spPr>
      </p:pic>
      <p:sp>
        <p:nvSpPr>
          <p:cNvPr id="10" name="Google Shape;630;p36">
            <a:extLst>
              <a:ext uri="{FF2B5EF4-FFF2-40B4-BE49-F238E27FC236}">
                <a16:creationId xmlns:a16="http://schemas.microsoft.com/office/drawing/2014/main" id="{5086D633-592E-4F1B-9CF2-CBEB7203F431}"/>
              </a:ext>
            </a:extLst>
          </p:cNvPr>
          <p:cNvSpPr txBox="1">
            <a:spLocks/>
          </p:cNvSpPr>
          <p:nvPr/>
        </p:nvSpPr>
        <p:spPr>
          <a:xfrm>
            <a:off x="343835" y="760648"/>
            <a:ext cx="8190565" cy="394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Viga"/>
              <a:buNone/>
              <a:defRPr sz="1800" b="0" i="0" u="none" strike="noStrike" cap="none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ru-RU" altLang="en-US" sz="1200" dirty="0">
                <a:solidFill>
                  <a:srgbClr val="006498"/>
                </a:solidFill>
              </a:rPr>
              <a:t>В SQL обычно используются следующие ограничения:</a:t>
            </a:r>
          </a:p>
          <a:p>
            <a:pPr algn="l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1200" dirty="0">
                <a:solidFill>
                  <a:srgbClr val="006498"/>
                </a:solidFill>
              </a:rPr>
              <a:t> </a:t>
            </a:r>
            <a:r>
              <a:rPr lang="ru-RU" altLang="en-US" sz="1200" dirty="0">
                <a:solidFill>
                  <a:srgbClr val="006498"/>
                </a:solidFill>
              </a:rPr>
              <a:t>NOT NULL - Гарантирует, что столбец не может иметь значение NULL</a:t>
            </a:r>
          </a:p>
          <a:p>
            <a:pPr algn="l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1200" dirty="0">
                <a:solidFill>
                  <a:srgbClr val="006498"/>
                </a:solidFill>
              </a:rPr>
              <a:t> </a:t>
            </a:r>
            <a:r>
              <a:rPr lang="ru-RU" altLang="en-US" sz="1200" dirty="0">
                <a:solidFill>
                  <a:srgbClr val="006498"/>
                </a:solidFill>
              </a:rPr>
              <a:t>UNIQUE - Гарантирует, что все значения в столбце различны</a:t>
            </a:r>
          </a:p>
          <a:p>
            <a:pPr algn="l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1200" dirty="0">
                <a:solidFill>
                  <a:srgbClr val="006498"/>
                </a:solidFill>
              </a:rPr>
              <a:t> </a:t>
            </a:r>
            <a:r>
              <a:rPr lang="ru-RU" altLang="en-US" sz="1200" dirty="0">
                <a:solidFill>
                  <a:srgbClr val="006498"/>
                </a:solidFill>
              </a:rPr>
              <a:t>PRIMARY KEY- Сочетание а NOT NULLи UNIQUE. Однозначно идентифицирует каждую строку в таблице</a:t>
            </a:r>
          </a:p>
          <a:p>
            <a:pPr algn="l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1200" dirty="0">
                <a:solidFill>
                  <a:srgbClr val="006498"/>
                </a:solidFill>
              </a:rPr>
              <a:t> </a:t>
            </a:r>
            <a:r>
              <a:rPr lang="ru-RU" altLang="en-US" sz="1200" dirty="0">
                <a:solidFill>
                  <a:srgbClr val="006498"/>
                </a:solidFill>
              </a:rPr>
              <a:t>FOREIGN KEY - Предотвращает действия, которые могут разрушить связи между таблицами</a:t>
            </a:r>
          </a:p>
          <a:p>
            <a:pPr algn="l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1200" dirty="0">
                <a:solidFill>
                  <a:srgbClr val="006498"/>
                </a:solidFill>
              </a:rPr>
              <a:t> </a:t>
            </a:r>
            <a:r>
              <a:rPr lang="ru-RU" altLang="en-US" sz="1200" dirty="0">
                <a:solidFill>
                  <a:srgbClr val="006498"/>
                </a:solidFill>
              </a:rPr>
              <a:t>CHECK - Гарантирует, что значения в столбце удовлетворяют определенному условию</a:t>
            </a:r>
          </a:p>
          <a:p>
            <a:pPr algn="l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1200" dirty="0">
                <a:solidFill>
                  <a:srgbClr val="006498"/>
                </a:solidFill>
              </a:rPr>
              <a:t> </a:t>
            </a:r>
            <a:r>
              <a:rPr lang="ru-RU" altLang="en-US" sz="1200" dirty="0">
                <a:solidFill>
                  <a:srgbClr val="006498"/>
                </a:solidFill>
              </a:rPr>
              <a:t>DEFAULT - Устанавливает значение по умолчанию для столбца, если значение не указано</a:t>
            </a:r>
          </a:p>
          <a:p>
            <a:pPr algn="l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1200" dirty="0">
                <a:solidFill>
                  <a:srgbClr val="006498"/>
                </a:solidFill>
              </a:rPr>
              <a:t> </a:t>
            </a:r>
            <a:r>
              <a:rPr lang="ru-RU" altLang="en-US" sz="1200" dirty="0">
                <a:solidFill>
                  <a:srgbClr val="006498"/>
                </a:solidFill>
              </a:rPr>
              <a:t>CREATE INDEX - Используется для очень быстрого создания и извлечения данных из базы данных.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algn="l">
              <a:lnSpc>
                <a:spcPct val="150000"/>
              </a:lnSpc>
            </a:pPr>
            <a:endParaRPr lang="ru-RU" sz="1200" dirty="0">
              <a:solidFill>
                <a:srgbClr val="00649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2089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CCAC44E3-2096-49D0-899B-088C6BE15B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75" y="210432"/>
            <a:ext cx="6084000" cy="539700"/>
          </a:xfrm>
        </p:spPr>
        <p:txBody>
          <a:bodyPr/>
          <a:lstStyle/>
          <a:p>
            <a:r>
              <a:rPr lang="ru-RU" dirty="0"/>
              <a:t>Физическое проектирование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1EB1E59-9A79-4C30-94D0-3DA5F6E13E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31"/>
          <a:stretch/>
        </p:blipFill>
        <p:spPr>
          <a:xfrm>
            <a:off x="914399" y="1062318"/>
            <a:ext cx="6497731" cy="3440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0811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16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665BE1F-82F4-4197-B07C-CFF43D044522}"/>
              </a:ext>
            </a:extLst>
          </p:cNvPr>
          <p:cNvSpPr txBox="1">
            <a:spLocks/>
          </p:cNvSpPr>
          <p:nvPr/>
        </p:nvSpPr>
        <p:spPr>
          <a:xfrm>
            <a:off x="3028045" y="2048858"/>
            <a:ext cx="3581183" cy="832174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ru-RU" sz="2000" dirty="0">
                <a:solidFill>
                  <a:schemeClr val="bg1"/>
                </a:solidFill>
              </a:rPr>
              <a:t>Домашнее Задание</a:t>
            </a:r>
            <a:endParaRPr lang="en-US" sz="2000" dirty="0">
              <a:solidFill>
                <a:schemeClr val="bg1"/>
              </a:solidFill>
              <a:latin typeface="DM Sans" panose="020B0604020202020204" charset="0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665BE1F-82F4-4197-B07C-CFF43D044522}"/>
              </a:ext>
            </a:extLst>
          </p:cNvPr>
          <p:cNvSpPr txBox="1">
            <a:spLocks/>
          </p:cNvSpPr>
          <p:nvPr/>
        </p:nvSpPr>
        <p:spPr>
          <a:xfrm>
            <a:off x="3801251" y="2082476"/>
            <a:ext cx="3581183" cy="832174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ru-RU" sz="2000" dirty="0">
                <a:solidFill>
                  <a:schemeClr val="bg1"/>
                </a:solidFill>
              </a:rPr>
              <a:t>Вопросы</a:t>
            </a:r>
            <a:endParaRPr lang="en-US" sz="2000" dirty="0">
              <a:solidFill>
                <a:schemeClr val="bg1"/>
              </a:solidFill>
              <a:latin typeface="DM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54972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 descr="Alien Face outline">
            <a:extLst>
              <a:ext uri="{FF2B5EF4-FFF2-40B4-BE49-F238E27FC236}">
                <a16:creationId xmlns:a16="http://schemas.microsoft.com/office/drawing/2014/main" id="{03BDA337-8EFF-41FB-99EB-000D07C7F5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7395" y="1768288"/>
            <a:ext cx="665630" cy="665630"/>
          </a:xfrm>
          <a:prstGeom prst="rect">
            <a:avLst/>
          </a:prstGeom>
        </p:spPr>
      </p:pic>
      <p:pic>
        <p:nvPicPr>
          <p:cNvPr id="7" name="Graphic 6" descr="Astronaut male outline">
            <a:extLst>
              <a:ext uri="{FF2B5EF4-FFF2-40B4-BE49-F238E27FC236}">
                <a16:creationId xmlns:a16="http://schemas.microsoft.com/office/drawing/2014/main" id="{AEFE30A8-7CFF-4FC1-81B9-938F3C9D31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9076" y="763120"/>
            <a:ext cx="665630" cy="665630"/>
          </a:xfrm>
          <a:prstGeom prst="rect">
            <a:avLst/>
          </a:prstGeom>
        </p:spPr>
      </p:pic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44A5F59E-2ACF-47D6-B011-72AAFC59A6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04414" y="1385047"/>
            <a:ext cx="453838" cy="453838"/>
          </a:xfrm>
          <a:prstGeom prst="rect">
            <a:avLst/>
          </a:prstGeom>
        </p:spPr>
      </p:pic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01103EEA-A5DA-48AD-A54C-A9319803294E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739837" y="825313"/>
            <a:ext cx="453838" cy="453838"/>
          </a:xfrm>
          <a:prstGeom prst="rect">
            <a:avLst/>
          </a:prstGeom>
        </p:spPr>
      </p:pic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5229C71F-9C47-4186-85D8-B5B3033BEDA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739837" y="2163296"/>
            <a:ext cx="453838" cy="453838"/>
          </a:xfrm>
          <a:prstGeom prst="rect">
            <a:avLst/>
          </a:prstGeom>
        </p:spPr>
      </p:pic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E0F13719-13BA-4D49-91F8-5E1BC5508F0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916454" y="1368239"/>
            <a:ext cx="453838" cy="453838"/>
          </a:xfrm>
          <a:prstGeom prst="rect">
            <a:avLst/>
          </a:prstGeom>
        </p:spPr>
      </p:pic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579BC59C-E45E-43A7-94AA-A180A006C21A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288054" y="1368239"/>
            <a:ext cx="453838" cy="453838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0235782-849B-4ED7-9EF8-FFFC05666182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2252381" y="1611966"/>
            <a:ext cx="1586753" cy="0"/>
          </a:xfrm>
          <a:prstGeom prst="line">
            <a:avLst/>
          </a:prstGeom>
          <a:ln w="285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60FEBB5-2B98-438C-B8F4-2A16F4355DE4}"/>
              </a:ext>
            </a:extLst>
          </p:cNvPr>
          <p:cNvCxnSpPr>
            <a:cxnSpLocks/>
          </p:cNvCxnSpPr>
          <p:nvPr/>
        </p:nvCxnSpPr>
        <p:spPr>
          <a:xfrm>
            <a:off x="4444252" y="1595158"/>
            <a:ext cx="793376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9842856-6BBD-4D88-9088-3AC3D047BBF5}"/>
              </a:ext>
            </a:extLst>
          </p:cNvPr>
          <p:cNvCxnSpPr/>
          <p:nvPr/>
        </p:nvCxnSpPr>
        <p:spPr>
          <a:xfrm>
            <a:off x="4536841" y="1538008"/>
            <a:ext cx="114300" cy="11430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E8759DC-6929-4F28-99F5-114F587AE202}"/>
              </a:ext>
            </a:extLst>
          </p:cNvPr>
          <p:cNvCxnSpPr>
            <a:cxnSpLocks/>
          </p:cNvCxnSpPr>
          <p:nvPr/>
        </p:nvCxnSpPr>
        <p:spPr>
          <a:xfrm flipV="1">
            <a:off x="4536841" y="1538008"/>
            <a:ext cx="114300" cy="11430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Curved 28">
            <a:extLst>
              <a:ext uri="{FF2B5EF4-FFF2-40B4-BE49-F238E27FC236}">
                <a16:creationId xmlns:a16="http://schemas.microsoft.com/office/drawing/2014/main" id="{B690BD48-07AC-48A4-9F5F-41367ED14339}"/>
              </a:ext>
            </a:extLst>
          </p:cNvPr>
          <p:cNvCxnSpPr>
            <a:cxnSpLocks/>
            <a:endCxn id="11" idx="1"/>
          </p:cNvCxnSpPr>
          <p:nvPr/>
        </p:nvCxnSpPr>
        <p:spPr>
          <a:xfrm rot="16200000" flipH="1">
            <a:off x="2161816" y="1812193"/>
            <a:ext cx="778247" cy="377796"/>
          </a:xfrm>
          <a:prstGeom prst="curvedConnector2">
            <a:avLst/>
          </a:prstGeom>
          <a:ln w="19050">
            <a:solidFill>
              <a:srgbClr val="BEE25A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1" name="Connector: Curved 30">
            <a:extLst>
              <a:ext uri="{FF2B5EF4-FFF2-40B4-BE49-F238E27FC236}">
                <a16:creationId xmlns:a16="http://schemas.microsoft.com/office/drawing/2014/main" id="{DD9B3F71-23DA-48B0-B202-36132180F280}"/>
              </a:ext>
            </a:extLst>
          </p:cNvPr>
          <p:cNvCxnSpPr>
            <a:endCxn id="10" idx="1"/>
          </p:cNvCxnSpPr>
          <p:nvPr/>
        </p:nvCxnSpPr>
        <p:spPr>
          <a:xfrm rot="5400000" flipH="1" flipV="1">
            <a:off x="2224646" y="1079967"/>
            <a:ext cx="542926" cy="487456"/>
          </a:xfrm>
          <a:prstGeom prst="curvedConnector2">
            <a:avLst/>
          </a:prstGeom>
          <a:ln w="19050">
            <a:solidFill>
              <a:srgbClr val="6260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or: Curved 33">
            <a:extLst>
              <a:ext uri="{FF2B5EF4-FFF2-40B4-BE49-F238E27FC236}">
                <a16:creationId xmlns:a16="http://schemas.microsoft.com/office/drawing/2014/main" id="{4AD9BBBB-B3AF-4EE2-BF5E-02C74B3281F6}"/>
              </a:ext>
            </a:extLst>
          </p:cNvPr>
          <p:cNvCxnSpPr>
            <a:stCxn id="11" idx="3"/>
            <a:endCxn id="12" idx="1"/>
          </p:cNvCxnSpPr>
          <p:nvPr/>
        </p:nvCxnSpPr>
        <p:spPr>
          <a:xfrm flipV="1">
            <a:off x="3193675" y="1595158"/>
            <a:ext cx="722779" cy="795057"/>
          </a:xfrm>
          <a:prstGeom prst="curvedConnector3">
            <a:avLst/>
          </a:prstGeom>
          <a:ln w="19050">
            <a:solidFill>
              <a:srgbClr val="BEE25A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9" name="Connector: Curved 38">
            <a:extLst>
              <a:ext uri="{FF2B5EF4-FFF2-40B4-BE49-F238E27FC236}">
                <a16:creationId xmlns:a16="http://schemas.microsoft.com/office/drawing/2014/main" id="{7A275444-430E-4CA5-88AC-C0E9F035916C}"/>
              </a:ext>
            </a:extLst>
          </p:cNvPr>
          <p:cNvCxnSpPr>
            <a:stCxn id="10" idx="3"/>
            <a:endCxn id="13" idx="0"/>
          </p:cNvCxnSpPr>
          <p:nvPr/>
        </p:nvCxnSpPr>
        <p:spPr>
          <a:xfrm>
            <a:off x="3193675" y="1052232"/>
            <a:ext cx="2321298" cy="316007"/>
          </a:xfrm>
          <a:prstGeom prst="curvedConnector2">
            <a:avLst/>
          </a:prstGeom>
          <a:ln w="19050">
            <a:solidFill>
              <a:srgbClr val="6260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Google Shape;329;p32">
            <a:extLst>
              <a:ext uri="{FF2B5EF4-FFF2-40B4-BE49-F238E27FC236}">
                <a16:creationId xmlns:a16="http://schemas.microsoft.com/office/drawing/2014/main" id="{E7982696-B39E-4204-9C14-07C2FC87893C}"/>
              </a:ext>
            </a:extLst>
          </p:cNvPr>
          <p:cNvSpPr txBox="1">
            <a:spLocks/>
          </p:cNvSpPr>
          <p:nvPr/>
        </p:nvSpPr>
        <p:spPr>
          <a:xfrm>
            <a:off x="1600229" y="1581117"/>
            <a:ext cx="778220" cy="406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●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○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■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●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○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■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●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○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800"/>
              <a:buFont typeface="DM Sans"/>
              <a:buChar char="■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ru-RU" sz="1000" dirty="0"/>
              <a:t>Экселька</a:t>
            </a:r>
          </a:p>
        </p:txBody>
      </p:sp>
      <p:sp>
        <p:nvSpPr>
          <p:cNvPr id="43" name="Google Shape;329;p32">
            <a:extLst>
              <a:ext uri="{FF2B5EF4-FFF2-40B4-BE49-F238E27FC236}">
                <a16:creationId xmlns:a16="http://schemas.microsoft.com/office/drawing/2014/main" id="{C1C79547-6AA4-41FB-8903-0A5866D5DBD5}"/>
              </a:ext>
            </a:extLst>
          </p:cNvPr>
          <p:cNvSpPr txBox="1">
            <a:spLocks/>
          </p:cNvSpPr>
          <p:nvPr/>
        </p:nvSpPr>
        <p:spPr>
          <a:xfrm>
            <a:off x="2963797" y="2324990"/>
            <a:ext cx="778220" cy="406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●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○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■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●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○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■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●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○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800"/>
              <a:buFont typeface="DM Sans"/>
              <a:buChar char="■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lang="ru-RU" sz="1000" dirty="0"/>
              <a:t>Вы изменили</a:t>
            </a:r>
          </a:p>
        </p:txBody>
      </p:sp>
      <p:sp>
        <p:nvSpPr>
          <p:cNvPr id="44" name="Google Shape;329;p32">
            <a:extLst>
              <a:ext uri="{FF2B5EF4-FFF2-40B4-BE49-F238E27FC236}">
                <a16:creationId xmlns:a16="http://schemas.microsoft.com/office/drawing/2014/main" id="{EC1773CD-A07C-4F3C-9EC3-03E2FE9D31FC}"/>
              </a:ext>
            </a:extLst>
          </p:cNvPr>
          <p:cNvSpPr txBox="1">
            <a:spLocks/>
          </p:cNvSpPr>
          <p:nvPr/>
        </p:nvSpPr>
        <p:spPr>
          <a:xfrm>
            <a:off x="838976" y="2079416"/>
            <a:ext cx="778220" cy="406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●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○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■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●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○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■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●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○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800"/>
              <a:buFont typeface="DM Sans"/>
              <a:buChar char="■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ru-RU" sz="1000" dirty="0"/>
              <a:t>Вы</a:t>
            </a:r>
          </a:p>
        </p:txBody>
      </p:sp>
      <p:sp>
        <p:nvSpPr>
          <p:cNvPr id="45" name="Google Shape;329;p32">
            <a:extLst>
              <a:ext uri="{FF2B5EF4-FFF2-40B4-BE49-F238E27FC236}">
                <a16:creationId xmlns:a16="http://schemas.microsoft.com/office/drawing/2014/main" id="{3EB16378-601A-4511-A2F2-84F7C4062FD5}"/>
              </a:ext>
            </a:extLst>
          </p:cNvPr>
          <p:cNvSpPr txBox="1">
            <a:spLocks/>
          </p:cNvSpPr>
          <p:nvPr/>
        </p:nvSpPr>
        <p:spPr>
          <a:xfrm>
            <a:off x="598126" y="1099049"/>
            <a:ext cx="962929" cy="406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●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○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■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●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○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■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●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○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800"/>
              <a:buFont typeface="DM Sans"/>
              <a:buChar char="■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ru-RU" sz="1000" dirty="0"/>
              <a:t>Ваш коллега</a:t>
            </a:r>
          </a:p>
        </p:txBody>
      </p:sp>
      <p:sp>
        <p:nvSpPr>
          <p:cNvPr id="46" name="Google Shape;329;p32">
            <a:extLst>
              <a:ext uri="{FF2B5EF4-FFF2-40B4-BE49-F238E27FC236}">
                <a16:creationId xmlns:a16="http://schemas.microsoft.com/office/drawing/2014/main" id="{AFA254AB-5421-4D9D-88AE-77A4A21FFD6C}"/>
              </a:ext>
            </a:extLst>
          </p:cNvPr>
          <p:cNvSpPr txBox="1">
            <a:spLocks/>
          </p:cNvSpPr>
          <p:nvPr/>
        </p:nvSpPr>
        <p:spPr>
          <a:xfrm>
            <a:off x="1701906" y="723536"/>
            <a:ext cx="778220" cy="406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●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○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■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●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○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■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●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○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800"/>
              <a:buFont typeface="DM Sans"/>
              <a:buChar char="■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lang="ru-RU" sz="1000" dirty="0"/>
              <a:t>Он скачал</a:t>
            </a:r>
          </a:p>
        </p:txBody>
      </p:sp>
      <p:sp>
        <p:nvSpPr>
          <p:cNvPr id="47" name="Google Shape;329;p32">
            <a:extLst>
              <a:ext uri="{FF2B5EF4-FFF2-40B4-BE49-F238E27FC236}">
                <a16:creationId xmlns:a16="http://schemas.microsoft.com/office/drawing/2014/main" id="{A2363006-75D2-443C-B19F-0E6C7982472D}"/>
              </a:ext>
            </a:extLst>
          </p:cNvPr>
          <p:cNvSpPr txBox="1">
            <a:spLocks/>
          </p:cNvSpPr>
          <p:nvPr/>
        </p:nvSpPr>
        <p:spPr>
          <a:xfrm>
            <a:off x="1918318" y="1801315"/>
            <a:ext cx="778220" cy="406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●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○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■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●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○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■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●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○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800"/>
              <a:buFont typeface="DM Sans"/>
              <a:buChar char="■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lang="ru-RU" sz="1000" dirty="0"/>
              <a:t>Вы скачали</a:t>
            </a:r>
          </a:p>
        </p:txBody>
      </p:sp>
      <p:sp>
        <p:nvSpPr>
          <p:cNvPr id="48" name="Google Shape;329;p32">
            <a:extLst>
              <a:ext uri="{FF2B5EF4-FFF2-40B4-BE49-F238E27FC236}">
                <a16:creationId xmlns:a16="http://schemas.microsoft.com/office/drawing/2014/main" id="{38633721-1473-4274-90DD-BFEE59C60BBA}"/>
              </a:ext>
            </a:extLst>
          </p:cNvPr>
          <p:cNvSpPr txBox="1">
            <a:spLocks/>
          </p:cNvSpPr>
          <p:nvPr/>
        </p:nvSpPr>
        <p:spPr>
          <a:xfrm>
            <a:off x="3721640" y="1548094"/>
            <a:ext cx="1159641" cy="406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●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○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■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●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○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■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●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○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800"/>
              <a:buFont typeface="DM Sans"/>
              <a:buChar char="■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lang="ru-RU" sz="1000" dirty="0"/>
              <a:t>Вы перезаписали</a:t>
            </a:r>
          </a:p>
        </p:txBody>
      </p:sp>
      <p:sp>
        <p:nvSpPr>
          <p:cNvPr id="49" name="Google Shape;329;p32">
            <a:extLst>
              <a:ext uri="{FF2B5EF4-FFF2-40B4-BE49-F238E27FC236}">
                <a16:creationId xmlns:a16="http://schemas.microsoft.com/office/drawing/2014/main" id="{38593D9D-757F-4FC6-A633-BA7001EF8654}"/>
              </a:ext>
            </a:extLst>
          </p:cNvPr>
          <p:cNvSpPr txBox="1">
            <a:spLocks/>
          </p:cNvSpPr>
          <p:nvPr/>
        </p:nvSpPr>
        <p:spPr>
          <a:xfrm>
            <a:off x="5166974" y="1538008"/>
            <a:ext cx="2272611" cy="406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●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○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■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●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○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■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●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○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800"/>
              <a:buFont typeface="DM Sans"/>
              <a:buChar char="■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lang="ru-RU" sz="1000" dirty="0"/>
              <a:t>Он перезаписал поверх ваших данных, ваши данные потеряны</a:t>
            </a:r>
          </a:p>
        </p:txBody>
      </p:sp>
      <p:sp>
        <p:nvSpPr>
          <p:cNvPr id="50" name="Google Shape;329;p32">
            <a:extLst>
              <a:ext uri="{FF2B5EF4-FFF2-40B4-BE49-F238E27FC236}">
                <a16:creationId xmlns:a16="http://schemas.microsoft.com/office/drawing/2014/main" id="{8AFA6D36-2F0A-4E08-932A-A7A2FE7F97CD}"/>
              </a:ext>
            </a:extLst>
          </p:cNvPr>
          <p:cNvSpPr txBox="1">
            <a:spLocks/>
          </p:cNvSpPr>
          <p:nvPr/>
        </p:nvSpPr>
        <p:spPr>
          <a:xfrm>
            <a:off x="2651717" y="974997"/>
            <a:ext cx="938643" cy="406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●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○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■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●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○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■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●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○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800"/>
              <a:buFont typeface="DM Sans"/>
              <a:buChar char="■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ru-RU" sz="1000" dirty="0"/>
              <a:t>Он изменил</a:t>
            </a:r>
          </a:p>
        </p:txBody>
      </p:sp>
      <p:pic>
        <p:nvPicPr>
          <p:cNvPr id="52" name="Graphic 51" descr="Hero Male outline">
            <a:extLst>
              <a:ext uri="{FF2B5EF4-FFF2-40B4-BE49-F238E27FC236}">
                <a16:creationId xmlns:a16="http://schemas.microsoft.com/office/drawing/2014/main" id="{FE8271B0-1E4F-48CE-9E2B-1389ED797E9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86268" y="3059783"/>
            <a:ext cx="586643" cy="586643"/>
          </a:xfrm>
          <a:prstGeom prst="rect">
            <a:avLst/>
          </a:prstGeom>
        </p:spPr>
      </p:pic>
      <p:pic>
        <p:nvPicPr>
          <p:cNvPr id="54" name="Graphic 53" descr="Hero Female outline">
            <a:extLst>
              <a:ext uri="{FF2B5EF4-FFF2-40B4-BE49-F238E27FC236}">
                <a16:creationId xmlns:a16="http://schemas.microsoft.com/office/drawing/2014/main" id="{9A47A12E-1399-4E20-ABF4-A37E30125FE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56382" y="3926862"/>
            <a:ext cx="586643" cy="586643"/>
          </a:xfrm>
          <a:prstGeom prst="rect">
            <a:avLst/>
          </a:prstGeom>
        </p:spPr>
      </p:pic>
      <p:sp>
        <p:nvSpPr>
          <p:cNvPr id="59" name="Google Shape;328;p32">
            <a:extLst>
              <a:ext uri="{FF2B5EF4-FFF2-40B4-BE49-F238E27FC236}">
                <a16:creationId xmlns:a16="http://schemas.microsoft.com/office/drawing/2014/main" id="{FFCF97FD-7169-4413-B5BC-262FE4603E1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96425" y="182625"/>
            <a:ext cx="6084000" cy="5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Без СУБД и базы данных</a:t>
            </a:r>
            <a:endParaRPr dirty="0"/>
          </a:p>
        </p:txBody>
      </p:sp>
      <p:sp>
        <p:nvSpPr>
          <p:cNvPr id="60" name="Google Shape;329;p32">
            <a:extLst>
              <a:ext uri="{FF2B5EF4-FFF2-40B4-BE49-F238E27FC236}">
                <a16:creationId xmlns:a16="http://schemas.microsoft.com/office/drawing/2014/main" id="{5A76B5DE-C30D-406D-B09A-83D93E914715}"/>
              </a:ext>
            </a:extLst>
          </p:cNvPr>
          <p:cNvSpPr txBox="1">
            <a:spLocks/>
          </p:cNvSpPr>
          <p:nvPr/>
        </p:nvSpPr>
        <p:spPr>
          <a:xfrm>
            <a:off x="786268" y="4310200"/>
            <a:ext cx="778220" cy="406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●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○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■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●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○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■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●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○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800"/>
              <a:buFont typeface="DM Sans"/>
              <a:buChar char="■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ru-RU" sz="1000" dirty="0"/>
              <a:t>Вы</a:t>
            </a:r>
          </a:p>
        </p:txBody>
      </p:sp>
      <p:sp>
        <p:nvSpPr>
          <p:cNvPr id="61" name="Google Shape;329;p32">
            <a:extLst>
              <a:ext uri="{FF2B5EF4-FFF2-40B4-BE49-F238E27FC236}">
                <a16:creationId xmlns:a16="http://schemas.microsoft.com/office/drawing/2014/main" id="{625F1D01-8BB7-4D6D-8AE4-024CAE92D51D}"/>
              </a:ext>
            </a:extLst>
          </p:cNvPr>
          <p:cNvSpPr txBox="1">
            <a:spLocks/>
          </p:cNvSpPr>
          <p:nvPr/>
        </p:nvSpPr>
        <p:spPr>
          <a:xfrm>
            <a:off x="545418" y="3329833"/>
            <a:ext cx="962929" cy="406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●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○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■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●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○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■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●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○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800"/>
              <a:buFont typeface="DM Sans"/>
              <a:buChar char="■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ru-RU" sz="1000" dirty="0"/>
              <a:t>Ваш коллега</a:t>
            </a:r>
          </a:p>
        </p:txBody>
      </p:sp>
      <p:pic>
        <p:nvPicPr>
          <p:cNvPr id="62" name="Picture 61" descr="Icon&#10;&#10;Description automatically generated">
            <a:extLst>
              <a:ext uri="{FF2B5EF4-FFF2-40B4-BE49-F238E27FC236}">
                <a16:creationId xmlns:a16="http://schemas.microsoft.com/office/drawing/2014/main" id="{AE619584-D583-4516-B4E2-BF34E6CD8B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04414" y="3628888"/>
            <a:ext cx="453838" cy="453838"/>
          </a:xfrm>
          <a:prstGeom prst="rect">
            <a:avLst/>
          </a:prstGeom>
        </p:spPr>
      </p:pic>
      <p:pic>
        <p:nvPicPr>
          <p:cNvPr id="63" name="Picture 62" descr="Icon&#10;&#10;Description automatically generated">
            <a:extLst>
              <a:ext uri="{FF2B5EF4-FFF2-40B4-BE49-F238E27FC236}">
                <a16:creationId xmlns:a16="http://schemas.microsoft.com/office/drawing/2014/main" id="{30975D4C-724A-4E0B-B80E-36120CA84A1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739837" y="3069154"/>
            <a:ext cx="453838" cy="453838"/>
          </a:xfrm>
          <a:prstGeom prst="rect">
            <a:avLst/>
          </a:prstGeom>
        </p:spPr>
      </p:pic>
      <p:pic>
        <p:nvPicPr>
          <p:cNvPr id="64" name="Picture 63" descr="Icon&#10;&#10;Description automatically generated">
            <a:extLst>
              <a:ext uri="{FF2B5EF4-FFF2-40B4-BE49-F238E27FC236}">
                <a16:creationId xmlns:a16="http://schemas.microsoft.com/office/drawing/2014/main" id="{D5EE12B6-28E3-4665-A0C7-121A07E5F5B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739837" y="4407137"/>
            <a:ext cx="453838" cy="453838"/>
          </a:xfrm>
          <a:prstGeom prst="rect">
            <a:avLst/>
          </a:prstGeom>
        </p:spPr>
      </p:pic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B266AD6F-3295-49B1-9FEC-F8AF11FFD24C}"/>
              </a:ext>
            </a:extLst>
          </p:cNvPr>
          <p:cNvCxnSpPr>
            <a:cxnSpLocks/>
          </p:cNvCxnSpPr>
          <p:nvPr/>
        </p:nvCxnSpPr>
        <p:spPr>
          <a:xfrm>
            <a:off x="2554941" y="3838999"/>
            <a:ext cx="2682687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pSp>
        <p:nvGrpSpPr>
          <p:cNvPr id="85" name="Group 84">
            <a:extLst>
              <a:ext uri="{FF2B5EF4-FFF2-40B4-BE49-F238E27FC236}">
                <a16:creationId xmlns:a16="http://schemas.microsoft.com/office/drawing/2014/main" id="{D88726A2-400C-48AF-B80F-BEB0E9D53D28}"/>
              </a:ext>
            </a:extLst>
          </p:cNvPr>
          <p:cNvGrpSpPr/>
          <p:nvPr/>
        </p:nvGrpSpPr>
        <p:grpSpPr>
          <a:xfrm>
            <a:off x="4536841" y="3781849"/>
            <a:ext cx="114300" cy="114300"/>
            <a:chOff x="4536841" y="3781849"/>
            <a:chExt cx="114300" cy="114300"/>
          </a:xfrm>
        </p:grpSpPr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06F8EB0B-B22D-48D7-8381-11A99D854F70}"/>
                </a:ext>
              </a:extLst>
            </p:cNvPr>
            <p:cNvCxnSpPr/>
            <p:nvPr/>
          </p:nvCxnSpPr>
          <p:spPr>
            <a:xfrm>
              <a:off x="4536841" y="3781849"/>
              <a:ext cx="114300" cy="1143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CA374E05-4297-4045-B289-B997B0FB3D1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36841" y="3781849"/>
              <a:ext cx="114300" cy="1143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1" name="Connector: Curved 70">
            <a:extLst>
              <a:ext uri="{FF2B5EF4-FFF2-40B4-BE49-F238E27FC236}">
                <a16:creationId xmlns:a16="http://schemas.microsoft.com/office/drawing/2014/main" id="{0A24E568-FFE8-48B5-96E7-51D501A0B161}"/>
              </a:ext>
            </a:extLst>
          </p:cNvPr>
          <p:cNvCxnSpPr>
            <a:cxnSpLocks/>
            <a:endCxn id="64" idx="1"/>
          </p:cNvCxnSpPr>
          <p:nvPr/>
        </p:nvCxnSpPr>
        <p:spPr>
          <a:xfrm rot="16200000" flipH="1">
            <a:off x="2161816" y="4056034"/>
            <a:ext cx="778247" cy="377796"/>
          </a:xfrm>
          <a:prstGeom prst="curvedConnector2">
            <a:avLst/>
          </a:prstGeom>
          <a:ln w="19050">
            <a:solidFill>
              <a:srgbClr val="BEE25A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2" name="Connector: Curved 71">
            <a:extLst>
              <a:ext uri="{FF2B5EF4-FFF2-40B4-BE49-F238E27FC236}">
                <a16:creationId xmlns:a16="http://schemas.microsoft.com/office/drawing/2014/main" id="{BC6D5BD9-CCD0-4029-9CE7-10272CA47668}"/>
              </a:ext>
            </a:extLst>
          </p:cNvPr>
          <p:cNvCxnSpPr>
            <a:endCxn id="63" idx="1"/>
          </p:cNvCxnSpPr>
          <p:nvPr/>
        </p:nvCxnSpPr>
        <p:spPr>
          <a:xfrm rot="5400000" flipH="1" flipV="1">
            <a:off x="2224646" y="3323808"/>
            <a:ext cx="542926" cy="487456"/>
          </a:xfrm>
          <a:prstGeom prst="curvedConnector2">
            <a:avLst/>
          </a:prstGeom>
          <a:ln w="19050">
            <a:solidFill>
              <a:srgbClr val="6260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or: Curved 72">
            <a:extLst>
              <a:ext uri="{FF2B5EF4-FFF2-40B4-BE49-F238E27FC236}">
                <a16:creationId xmlns:a16="http://schemas.microsoft.com/office/drawing/2014/main" id="{B20C4194-6670-48FC-8003-AA43587805F7}"/>
              </a:ext>
            </a:extLst>
          </p:cNvPr>
          <p:cNvCxnSpPr>
            <a:cxnSpLocks/>
            <a:stCxn id="64" idx="3"/>
          </p:cNvCxnSpPr>
          <p:nvPr/>
        </p:nvCxnSpPr>
        <p:spPr>
          <a:xfrm flipV="1">
            <a:off x="3193675" y="4622126"/>
            <a:ext cx="2413749" cy="11930"/>
          </a:xfrm>
          <a:prstGeom prst="curvedConnector3">
            <a:avLst/>
          </a:prstGeom>
          <a:ln w="19050">
            <a:solidFill>
              <a:srgbClr val="BEE25A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75" name="Google Shape;329;p32">
            <a:extLst>
              <a:ext uri="{FF2B5EF4-FFF2-40B4-BE49-F238E27FC236}">
                <a16:creationId xmlns:a16="http://schemas.microsoft.com/office/drawing/2014/main" id="{10F0B784-916A-475A-B7A6-6C9EABD51C0D}"/>
              </a:ext>
            </a:extLst>
          </p:cNvPr>
          <p:cNvSpPr txBox="1">
            <a:spLocks/>
          </p:cNvSpPr>
          <p:nvPr/>
        </p:nvSpPr>
        <p:spPr>
          <a:xfrm>
            <a:off x="1600229" y="3824958"/>
            <a:ext cx="778220" cy="406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●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○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■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●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○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■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●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○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800"/>
              <a:buFont typeface="DM Sans"/>
              <a:buChar char="■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ru-RU" sz="1000" dirty="0"/>
              <a:t>Экселька</a:t>
            </a:r>
          </a:p>
        </p:txBody>
      </p:sp>
      <p:sp>
        <p:nvSpPr>
          <p:cNvPr id="76" name="Google Shape;329;p32">
            <a:extLst>
              <a:ext uri="{FF2B5EF4-FFF2-40B4-BE49-F238E27FC236}">
                <a16:creationId xmlns:a16="http://schemas.microsoft.com/office/drawing/2014/main" id="{947BDA04-8CDC-470F-B24C-8D57A7A39086}"/>
              </a:ext>
            </a:extLst>
          </p:cNvPr>
          <p:cNvSpPr txBox="1">
            <a:spLocks/>
          </p:cNvSpPr>
          <p:nvPr/>
        </p:nvSpPr>
        <p:spPr>
          <a:xfrm>
            <a:off x="2882721" y="4390329"/>
            <a:ext cx="778220" cy="406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●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○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■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●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○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■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●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○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800"/>
              <a:buFont typeface="DM Sans"/>
              <a:buChar char="■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lang="ru-RU" sz="1000" dirty="0"/>
              <a:t>Вы работаете</a:t>
            </a:r>
          </a:p>
        </p:txBody>
      </p:sp>
      <p:sp>
        <p:nvSpPr>
          <p:cNvPr id="77" name="Google Shape;329;p32">
            <a:extLst>
              <a:ext uri="{FF2B5EF4-FFF2-40B4-BE49-F238E27FC236}">
                <a16:creationId xmlns:a16="http://schemas.microsoft.com/office/drawing/2014/main" id="{6A860EE5-59CC-4CD6-93F2-7215F753A07E}"/>
              </a:ext>
            </a:extLst>
          </p:cNvPr>
          <p:cNvSpPr txBox="1">
            <a:spLocks/>
          </p:cNvSpPr>
          <p:nvPr/>
        </p:nvSpPr>
        <p:spPr>
          <a:xfrm>
            <a:off x="1701906" y="2967377"/>
            <a:ext cx="778220" cy="406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●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○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■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●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○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■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●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○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800"/>
              <a:buFont typeface="DM Sans"/>
              <a:buChar char="■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lang="ru-RU" sz="1000" dirty="0"/>
              <a:t>Скачать не может</a:t>
            </a:r>
          </a:p>
        </p:txBody>
      </p:sp>
      <p:sp>
        <p:nvSpPr>
          <p:cNvPr id="78" name="Google Shape;329;p32">
            <a:extLst>
              <a:ext uri="{FF2B5EF4-FFF2-40B4-BE49-F238E27FC236}">
                <a16:creationId xmlns:a16="http://schemas.microsoft.com/office/drawing/2014/main" id="{41FCA290-F7A6-45B2-BE90-CE371A7636C7}"/>
              </a:ext>
            </a:extLst>
          </p:cNvPr>
          <p:cNvSpPr txBox="1">
            <a:spLocks/>
          </p:cNvSpPr>
          <p:nvPr/>
        </p:nvSpPr>
        <p:spPr>
          <a:xfrm>
            <a:off x="1918318" y="4045156"/>
            <a:ext cx="778220" cy="406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●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○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■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●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○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■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●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○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800"/>
              <a:buFont typeface="DM Sans"/>
              <a:buChar char="■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lang="ru-RU" sz="1000" dirty="0"/>
              <a:t>Вы забрали</a:t>
            </a:r>
          </a:p>
        </p:txBody>
      </p:sp>
      <p:sp>
        <p:nvSpPr>
          <p:cNvPr id="79" name="Google Shape;329;p32">
            <a:extLst>
              <a:ext uri="{FF2B5EF4-FFF2-40B4-BE49-F238E27FC236}">
                <a16:creationId xmlns:a16="http://schemas.microsoft.com/office/drawing/2014/main" id="{5CB625DD-BE77-4728-97BF-9DCF8A0CBAE7}"/>
              </a:ext>
            </a:extLst>
          </p:cNvPr>
          <p:cNvSpPr txBox="1">
            <a:spLocks/>
          </p:cNvSpPr>
          <p:nvPr/>
        </p:nvSpPr>
        <p:spPr>
          <a:xfrm>
            <a:off x="3682996" y="4393253"/>
            <a:ext cx="2003615" cy="626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●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○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■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●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○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■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●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○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800"/>
              <a:buFont typeface="DM Sans"/>
              <a:buChar char="■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lang="ru-RU" sz="1000" dirty="0"/>
              <a:t>Вы все еще работаете</a:t>
            </a:r>
          </a:p>
        </p:txBody>
      </p:sp>
      <p:sp>
        <p:nvSpPr>
          <p:cNvPr id="80" name="Google Shape;329;p32">
            <a:extLst>
              <a:ext uri="{FF2B5EF4-FFF2-40B4-BE49-F238E27FC236}">
                <a16:creationId xmlns:a16="http://schemas.microsoft.com/office/drawing/2014/main" id="{9FC74985-385E-4EE9-A518-A0859149B8AD}"/>
              </a:ext>
            </a:extLst>
          </p:cNvPr>
          <p:cNvSpPr txBox="1">
            <a:spLocks/>
          </p:cNvSpPr>
          <p:nvPr/>
        </p:nvSpPr>
        <p:spPr>
          <a:xfrm>
            <a:off x="3744975" y="3600782"/>
            <a:ext cx="2272611" cy="406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●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○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■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●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○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■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●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○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800"/>
              <a:buFont typeface="DM Sans"/>
              <a:buChar char="■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lang="ru-RU" sz="1000" dirty="0"/>
              <a:t>Ваш коллега не может работать с  документом, пока он у вас</a:t>
            </a:r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D7BEA720-07DD-4D26-92EA-9F9BBCA97A50}"/>
              </a:ext>
            </a:extLst>
          </p:cNvPr>
          <p:cNvGrpSpPr/>
          <p:nvPr/>
        </p:nvGrpSpPr>
        <p:grpSpPr>
          <a:xfrm>
            <a:off x="2264149" y="3506184"/>
            <a:ext cx="114300" cy="114300"/>
            <a:chOff x="4536841" y="3781849"/>
            <a:chExt cx="114300" cy="114300"/>
          </a:xfrm>
        </p:grpSpPr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30BD8136-74CA-4191-B12E-37AED00822AD}"/>
                </a:ext>
              </a:extLst>
            </p:cNvPr>
            <p:cNvCxnSpPr/>
            <p:nvPr/>
          </p:nvCxnSpPr>
          <p:spPr>
            <a:xfrm>
              <a:off x="4536841" y="3781849"/>
              <a:ext cx="114300" cy="1143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AACCB3D0-2538-4ABD-8448-F3B7F2C3376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36841" y="3781849"/>
              <a:ext cx="114300" cy="1143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41050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  <p:bldP spid="61" grpId="0"/>
      <p:bldP spid="75" grpId="0"/>
      <p:bldP spid="76" grpId="0"/>
      <p:bldP spid="77" grpId="0"/>
      <p:bldP spid="78" grpId="0"/>
      <p:bldP spid="79" grpId="0"/>
      <p:bldP spid="8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 descr="Alien Face outline">
            <a:extLst>
              <a:ext uri="{FF2B5EF4-FFF2-40B4-BE49-F238E27FC236}">
                <a16:creationId xmlns:a16="http://schemas.microsoft.com/office/drawing/2014/main" id="{03BDA337-8EFF-41FB-99EB-000D07C7F5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75873" y="2368527"/>
            <a:ext cx="665630" cy="665630"/>
          </a:xfrm>
          <a:prstGeom prst="rect">
            <a:avLst/>
          </a:prstGeom>
        </p:spPr>
      </p:pic>
      <p:pic>
        <p:nvPicPr>
          <p:cNvPr id="7" name="Graphic 6" descr="Astronaut male outline">
            <a:extLst>
              <a:ext uri="{FF2B5EF4-FFF2-40B4-BE49-F238E27FC236}">
                <a16:creationId xmlns:a16="http://schemas.microsoft.com/office/drawing/2014/main" id="{AEFE30A8-7CFF-4FC1-81B9-938F3C9D31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77554" y="1363359"/>
            <a:ext cx="665630" cy="665630"/>
          </a:xfrm>
          <a:prstGeom prst="rect">
            <a:avLst/>
          </a:prstGeom>
        </p:spPr>
      </p:pic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44A5F59E-2ACF-47D6-B011-72AAFC59A6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80425" y="2028989"/>
            <a:ext cx="453838" cy="453838"/>
          </a:xfrm>
          <a:prstGeom prst="rect">
            <a:avLst/>
          </a:prstGeom>
        </p:spPr>
      </p:pic>
      <p:sp>
        <p:nvSpPr>
          <p:cNvPr id="42" name="Google Shape;329;p32">
            <a:extLst>
              <a:ext uri="{FF2B5EF4-FFF2-40B4-BE49-F238E27FC236}">
                <a16:creationId xmlns:a16="http://schemas.microsoft.com/office/drawing/2014/main" id="{E7982696-B39E-4204-9C14-07C2FC87893C}"/>
              </a:ext>
            </a:extLst>
          </p:cNvPr>
          <p:cNvSpPr txBox="1">
            <a:spLocks/>
          </p:cNvSpPr>
          <p:nvPr/>
        </p:nvSpPr>
        <p:spPr>
          <a:xfrm>
            <a:off x="6263675" y="2200277"/>
            <a:ext cx="778220" cy="406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●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○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■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●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○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■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●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○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800"/>
              <a:buFont typeface="DM Sans"/>
              <a:buChar char="■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ru-RU" sz="1000" dirty="0"/>
              <a:t>Экселька</a:t>
            </a:r>
          </a:p>
        </p:txBody>
      </p:sp>
      <p:sp>
        <p:nvSpPr>
          <p:cNvPr id="44" name="Google Shape;329;p32">
            <a:extLst>
              <a:ext uri="{FF2B5EF4-FFF2-40B4-BE49-F238E27FC236}">
                <a16:creationId xmlns:a16="http://schemas.microsoft.com/office/drawing/2014/main" id="{EC1773CD-A07C-4F3C-9EC3-03E2FE9D31FC}"/>
              </a:ext>
            </a:extLst>
          </p:cNvPr>
          <p:cNvSpPr txBox="1">
            <a:spLocks/>
          </p:cNvSpPr>
          <p:nvPr/>
        </p:nvSpPr>
        <p:spPr>
          <a:xfrm>
            <a:off x="1537454" y="2679655"/>
            <a:ext cx="778220" cy="406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●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○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■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●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○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■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●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○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800"/>
              <a:buFont typeface="DM Sans"/>
              <a:buChar char="■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ru-RU" sz="1000" dirty="0"/>
              <a:t>Вы</a:t>
            </a:r>
          </a:p>
        </p:txBody>
      </p:sp>
      <p:sp>
        <p:nvSpPr>
          <p:cNvPr id="45" name="Google Shape;329;p32">
            <a:extLst>
              <a:ext uri="{FF2B5EF4-FFF2-40B4-BE49-F238E27FC236}">
                <a16:creationId xmlns:a16="http://schemas.microsoft.com/office/drawing/2014/main" id="{3EB16378-601A-4511-A2F2-84F7C4062FD5}"/>
              </a:ext>
            </a:extLst>
          </p:cNvPr>
          <p:cNvSpPr txBox="1">
            <a:spLocks/>
          </p:cNvSpPr>
          <p:nvPr/>
        </p:nvSpPr>
        <p:spPr>
          <a:xfrm>
            <a:off x="1296604" y="1699288"/>
            <a:ext cx="962929" cy="406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●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○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■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●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○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■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●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○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800"/>
              <a:buFont typeface="DM Sans"/>
              <a:buChar char="■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ru-RU" sz="1000" dirty="0"/>
              <a:t>Ваш коллега</a:t>
            </a:r>
          </a:p>
        </p:txBody>
      </p:sp>
      <p:sp>
        <p:nvSpPr>
          <p:cNvPr id="59" name="Google Shape;328;p32">
            <a:extLst>
              <a:ext uri="{FF2B5EF4-FFF2-40B4-BE49-F238E27FC236}">
                <a16:creationId xmlns:a16="http://schemas.microsoft.com/office/drawing/2014/main" id="{FFCF97FD-7169-4413-B5BC-262FE4603E1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96425" y="182625"/>
            <a:ext cx="6084000" cy="5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Без СУБД и базы данных</a:t>
            </a:r>
            <a:endParaRPr dirty="0"/>
          </a:p>
        </p:txBody>
      </p:sp>
      <p:pic>
        <p:nvPicPr>
          <p:cNvPr id="3" name="Picture 2" descr="Customer service man frustrated">
            <a:extLst>
              <a:ext uri="{FF2B5EF4-FFF2-40B4-BE49-F238E27FC236}">
                <a16:creationId xmlns:a16="http://schemas.microsoft.com/office/drawing/2014/main" id="{2B489E21-6CC4-4AE1-AB1F-00D9CF48BC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04603" y="1595674"/>
            <a:ext cx="1153585" cy="1146844"/>
          </a:xfrm>
          <a:prstGeom prst="rect">
            <a:avLst/>
          </a:prstGeom>
        </p:spPr>
      </p:pic>
      <p:pic>
        <p:nvPicPr>
          <p:cNvPr id="6" name="Graphic 5" descr="Transfer outline">
            <a:extLst>
              <a:ext uri="{FF2B5EF4-FFF2-40B4-BE49-F238E27FC236}">
                <a16:creationId xmlns:a16="http://schemas.microsoft.com/office/drawing/2014/main" id="{BF44FBFC-4E00-4E28-9FFC-6A824494DA9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0800000">
            <a:off x="5559860" y="2014887"/>
            <a:ext cx="591999" cy="591999"/>
          </a:xfrm>
          <a:prstGeom prst="rect">
            <a:avLst/>
          </a:prstGeom>
        </p:spPr>
      </p:pic>
      <p:cxnSp>
        <p:nvCxnSpPr>
          <p:cNvPr id="14" name="Connector: Curved 13">
            <a:extLst>
              <a:ext uri="{FF2B5EF4-FFF2-40B4-BE49-F238E27FC236}">
                <a16:creationId xmlns:a16="http://schemas.microsoft.com/office/drawing/2014/main" id="{7C36F5C3-83C6-4973-A431-29CE6DFBC420}"/>
              </a:ext>
            </a:extLst>
          </p:cNvPr>
          <p:cNvCxnSpPr>
            <a:stCxn id="45" idx="3"/>
            <a:endCxn id="3" idx="1"/>
          </p:cNvCxnSpPr>
          <p:nvPr/>
        </p:nvCxnSpPr>
        <p:spPr>
          <a:xfrm>
            <a:off x="2259533" y="1902593"/>
            <a:ext cx="1945070" cy="266503"/>
          </a:xfrm>
          <a:prstGeom prst="curvedConnector3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ctor: Curved 55">
            <a:extLst>
              <a:ext uri="{FF2B5EF4-FFF2-40B4-BE49-F238E27FC236}">
                <a16:creationId xmlns:a16="http://schemas.microsoft.com/office/drawing/2014/main" id="{D36C04AE-36E7-4B77-B4E5-0E28F33CB554}"/>
              </a:ext>
            </a:extLst>
          </p:cNvPr>
          <p:cNvCxnSpPr>
            <a:cxnSpLocks/>
          </p:cNvCxnSpPr>
          <p:nvPr/>
        </p:nvCxnSpPr>
        <p:spPr>
          <a:xfrm flipV="1">
            <a:off x="1926564" y="2359240"/>
            <a:ext cx="2276358" cy="308855"/>
          </a:xfrm>
          <a:prstGeom prst="curvedConnector3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Google Shape;329;p32">
            <a:extLst>
              <a:ext uri="{FF2B5EF4-FFF2-40B4-BE49-F238E27FC236}">
                <a16:creationId xmlns:a16="http://schemas.microsoft.com/office/drawing/2014/main" id="{B9134D38-0F4D-4A52-A25A-0331B108484A}"/>
              </a:ext>
            </a:extLst>
          </p:cNvPr>
          <p:cNvSpPr txBox="1">
            <a:spLocks/>
          </p:cNvSpPr>
          <p:nvPr/>
        </p:nvSpPr>
        <p:spPr>
          <a:xfrm>
            <a:off x="4928896" y="1324338"/>
            <a:ext cx="778220" cy="406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●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○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■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●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○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■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●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○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800"/>
              <a:buFont typeface="DM Sans"/>
              <a:buChar char="■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US" sz="1000" dirty="0"/>
              <a:t>query error</a:t>
            </a:r>
            <a:endParaRPr lang="ru-RU" sz="1000" dirty="0"/>
          </a:p>
        </p:txBody>
      </p:sp>
      <p:sp>
        <p:nvSpPr>
          <p:cNvPr id="67" name="Google Shape;329;p32">
            <a:extLst>
              <a:ext uri="{FF2B5EF4-FFF2-40B4-BE49-F238E27FC236}">
                <a16:creationId xmlns:a16="http://schemas.microsoft.com/office/drawing/2014/main" id="{3A59F68E-DD12-4B16-9104-A69BC4F26877}"/>
              </a:ext>
            </a:extLst>
          </p:cNvPr>
          <p:cNvSpPr txBox="1">
            <a:spLocks/>
          </p:cNvSpPr>
          <p:nvPr/>
        </p:nvSpPr>
        <p:spPr>
          <a:xfrm>
            <a:off x="3736996" y="1359481"/>
            <a:ext cx="829753" cy="406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●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○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■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●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○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■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●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○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800"/>
              <a:buFont typeface="DM Sans"/>
              <a:buChar char="■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ru-RU" sz="1000" dirty="0"/>
              <a:t>Знать вас не знаю</a:t>
            </a:r>
          </a:p>
        </p:txBody>
      </p:sp>
      <p:sp>
        <p:nvSpPr>
          <p:cNvPr id="74" name="Google Shape;329;p32">
            <a:extLst>
              <a:ext uri="{FF2B5EF4-FFF2-40B4-BE49-F238E27FC236}">
                <a16:creationId xmlns:a16="http://schemas.microsoft.com/office/drawing/2014/main" id="{5924A4E0-894C-48D1-9757-BA9E9BF3EE2D}"/>
              </a:ext>
            </a:extLst>
          </p:cNvPr>
          <p:cNvSpPr txBox="1">
            <a:spLocks/>
          </p:cNvSpPr>
          <p:nvPr/>
        </p:nvSpPr>
        <p:spPr>
          <a:xfrm>
            <a:off x="3962258" y="2448407"/>
            <a:ext cx="1231075" cy="5058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●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○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■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●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○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■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●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○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800"/>
              <a:buFont typeface="DM Sans"/>
              <a:buChar char="■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ru-RU" sz="1000" dirty="0"/>
              <a:t>СУБД </a:t>
            </a:r>
            <a:r>
              <a:rPr lang="en-US" sz="1000" dirty="0"/>
              <a:t>“</a:t>
            </a:r>
            <a:r>
              <a:rPr lang="ru-RU" sz="1000" dirty="0"/>
              <a:t>Санческо</a:t>
            </a:r>
            <a:r>
              <a:rPr lang="en-US" sz="1000" dirty="0"/>
              <a:t>”</a:t>
            </a:r>
            <a:endParaRPr lang="ru-RU" sz="1000" dirty="0"/>
          </a:p>
        </p:txBody>
      </p:sp>
      <p:sp>
        <p:nvSpPr>
          <p:cNvPr id="81" name="Google Shape;329;p32">
            <a:extLst>
              <a:ext uri="{FF2B5EF4-FFF2-40B4-BE49-F238E27FC236}">
                <a16:creationId xmlns:a16="http://schemas.microsoft.com/office/drawing/2014/main" id="{7A182213-CEAA-465D-9AB7-061B8FE86071}"/>
              </a:ext>
            </a:extLst>
          </p:cNvPr>
          <p:cNvSpPr txBox="1">
            <a:spLocks/>
          </p:cNvSpPr>
          <p:nvPr/>
        </p:nvSpPr>
        <p:spPr>
          <a:xfrm>
            <a:off x="5277823" y="2255908"/>
            <a:ext cx="778220" cy="406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●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○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■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●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○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■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●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○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800"/>
              <a:buFont typeface="DM Sans"/>
              <a:buChar char="■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ru-RU" sz="1000" dirty="0"/>
              <a:t>Я кофе пью мне некогда</a:t>
            </a:r>
          </a:p>
        </p:txBody>
      </p:sp>
      <p:sp>
        <p:nvSpPr>
          <p:cNvPr id="82" name="Google Shape;329;p32">
            <a:extLst>
              <a:ext uri="{FF2B5EF4-FFF2-40B4-BE49-F238E27FC236}">
                <a16:creationId xmlns:a16="http://schemas.microsoft.com/office/drawing/2014/main" id="{3B645464-3B75-459D-BF0B-3BB7D899DEEE}"/>
              </a:ext>
            </a:extLst>
          </p:cNvPr>
          <p:cNvSpPr txBox="1">
            <a:spLocks/>
          </p:cNvSpPr>
          <p:nvPr/>
        </p:nvSpPr>
        <p:spPr>
          <a:xfrm>
            <a:off x="2169891" y="2449592"/>
            <a:ext cx="1517022" cy="406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●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○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■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●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○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■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●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○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800"/>
              <a:buFont typeface="DM Sans"/>
              <a:buChar char="■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ru-RU" sz="1000" dirty="0"/>
              <a:t>Санческо, а что там по данным за февраль?</a:t>
            </a:r>
          </a:p>
        </p:txBody>
      </p:sp>
      <p:sp>
        <p:nvSpPr>
          <p:cNvPr id="83" name="Google Shape;329;p32">
            <a:extLst>
              <a:ext uri="{FF2B5EF4-FFF2-40B4-BE49-F238E27FC236}">
                <a16:creationId xmlns:a16="http://schemas.microsoft.com/office/drawing/2014/main" id="{0E785F7B-E13D-4CD0-BEBE-3D518307BB34}"/>
              </a:ext>
            </a:extLst>
          </p:cNvPr>
          <p:cNvSpPr txBox="1">
            <a:spLocks/>
          </p:cNvSpPr>
          <p:nvPr/>
        </p:nvSpPr>
        <p:spPr>
          <a:xfrm>
            <a:off x="2208340" y="1289565"/>
            <a:ext cx="1396232" cy="406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●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○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■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●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○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■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●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○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800"/>
              <a:buFont typeface="DM Sans"/>
              <a:buChar char="■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ru-RU" sz="1000" dirty="0"/>
              <a:t>Санческо, поправь там сумму за вчера</a:t>
            </a:r>
          </a:p>
        </p:txBody>
      </p:sp>
    </p:spTree>
    <p:extLst>
      <p:ext uri="{BB962C8B-B14F-4D97-AF65-F5344CB8AC3E}">
        <p14:creationId xmlns:p14="http://schemas.microsoft.com/office/powerpoint/2010/main" val="19546074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2"/>
          <p:cNvSpPr/>
          <p:nvPr/>
        </p:nvSpPr>
        <p:spPr>
          <a:xfrm rot="4329465">
            <a:off x="-318715" y="-171394"/>
            <a:ext cx="2090570" cy="2014015"/>
          </a:xfrm>
          <a:custGeom>
            <a:avLst/>
            <a:gdLst/>
            <a:ahLst/>
            <a:cxnLst/>
            <a:rect l="l" t="t" r="r" b="b"/>
            <a:pathLst>
              <a:path w="205138" h="197626" extrusionOk="0">
                <a:moveTo>
                  <a:pt x="118317" y="1"/>
                </a:moveTo>
                <a:cubicBezTo>
                  <a:pt x="118225" y="1"/>
                  <a:pt x="118134" y="2"/>
                  <a:pt x="118043" y="3"/>
                </a:cubicBezTo>
                <a:cubicBezTo>
                  <a:pt x="89747" y="445"/>
                  <a:pt x="90632" y="18129"/>
                  <a:pt x="82233" y="42446"/>
                </a:cubicBezTo>
                <a:cubicBezTo>
                  <a:pt x="73832" y="66761"/>
                  <a:pt x="45537" y="55707"/>
                  <a:pt x="26527" y="64550"/>
                </a:cubicBezTo>
                <a:cubicBezTo>
                  <a:pt x="7517" y="73393"/>
                  <a:pt x="13706" y="109645"/>
                  <a:pt x="14590" y="117603"/>
                </a:cubicBezTo>
                <a:cubicBezTo>
                  <a:pt x="15475" y="125561"/>
                  <a:pt x="6190" y="119371"/>
                  <a:pt x="3095" y="125119"/>
                </a:cubicBezTo>
                <a:cubicBezTo>
                  <a:pt x="1" y="130866"/>
                  <a:pt x="2158" y="141743"/>
                  <a:pt x="2158" y="141743"/>
                </a:cubicBezTo>
                <a:lnTo>
                  <a:pt x="178611" y="197625"/>
                </a:lnTo>
                <a:cubicBezTo>
                  <a:pt x="178611" y="197625"/>
                  <a:pt x="179937" y="195414"/>
                  <a:pt x="185684" y="186131"/>
                </a:cubicBezTo>
                <a:cubicBezTo>
                  <a:pt x="191432" y="176846"/>
                  <a:pt x="172864" y="151204"/>
                  <a:pt x="173684" y="140144"/>
                </a:cubicBezTo>
                <a:cubicBezTo>
                  <a:pt x="174505" y="129084"/>
                  <a:pt x="205137" y="110530"/>
                  <a:pt x="202043" y="89309"/>
                </a:cubicBezTo>
                <a:cubicBezTo>
                  <a:pt x="198958" y="68156"/>
                  <a:pt x="146675" y="1"/>
                  <a:pt x="118317" y="1"/>
                </a:cubicBezTo>
                <a:close/>
              </a:path>
            </a:pathLst>
          </a:custGeom>
          <a:gradFill>
            <a:gsLst>
              <a:gs pos="0">
                <a:srgbClr val="8BE3FF"/>
              </a:gs>
              <a:gs pos="100000">
                <a:srgbClr val="ACFFD9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p32"/>
          <p:cNvSpPr txBox="1">
            <a:spLocks noGrp="1"/>
          </p:cNvSpPr>
          <p:nvPr>
            <p:ph type="body" idx="1"/>
          </p:nvPr>
        </p:nvSpPr>
        <p:spPr>
          <a:xfrm>
            <a:off x="724430" y="422443"/>
            <a:ext cx="2423294" cy="69232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ru-RU" dirty="0"/>
              <a:t>СУБД</a:t>
            </a:r>
            <a:endParaRPr dirty="0"/>
          </a:p>
        </p:txBody>
      </p:sp>
      <p:sp>
        <p:nvSpPr>
          <p:cNvPr id="330" name="Google Shape;330;p32"/>
          <p:cNvSpPr/>
          <p:nvPr/>
        </p:nvSpPr>
        <p:spPr>
          <a:xfrm>
            <a:off x="2488771" y="1610951"/>
            <a:ext cx="45719" cy="129341"/>
          </a:xfrm>
          <a:custGeom>
            <a:avLst/>
            <a:gdLst/>
            <a:ahLst/>
            <a:cxnLst/>
            <a:rect l="l" t="t" r="r" b="b"/>
            <a:pathLst>
              <a:path w="667" h="1887" extrusionOk="0">
                <a:moveTo>
                  <a:pt x="506" y="0"/>
                </a:moveTo>
                <a:cubicBezTo>
                  <a:pt x="453" y="0"/>
                  <a:pt x="402" y="30"/>
                  <a:pt x="378" y="81"/>
                </a:cubicBezTo>
                <a:cubicBezTo>
                  <a:pt x="123" y="591"/>
                  <a:pt x="0" y="1135"/>
                  <a:pt x="0" y="1746"/>
                </a:cubicBezTo>
                <a:cubicBezTo>
                  <a:pt x="0" y="1824"/>
                  <a:pt x="63" y="1886"/>
                  <a:pt x="140" y="1886"/>
                </a:cubicBezTo>
                <a:cubicBezTo>
                  <a:pt x="218" y="1886"/>
                  <a:pt x="280" y="1824"/>
                  <a:pt x="280" y="1746"/>
                </a:cubicBezTo>
                <a:cubicBezTo>
                  <a:pt x="280" y="1181"/>
                  <a:pt x="394" y="677"/>
                  <a:pt x="630" y="206"/>
                </a:cubicBezTo>
                <a:cubicBezTo>
                  <a:pt x="667" y="136"/>
                  <a:pt x="639" y="50"/>
                  <a:pt x="569" y="15"/>
                </a:cubicBezTo>
                <a:cubicBezTo>
                  <a:pt x="549" y="5"/>
                  <a:pt x="527" y="0"/>
                  <a:pt x="50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328;p32">
            <a:extLst>
              <a:ext uri="{FF2B5EF4-FFF2-40B4-BE49-F238E27FC236}">
                <a16:creationId xmlns:a16="http://schemas.microsoft.com/office/drawing/2014/main" id="{407AB752-C459-4C4A-ACFD-8AD3934C6C47}"/>
              </a:ext>
            </a:extLst>
          </p:cNvPr>
          <p:cNvSpPr txBox="1">
            <a:spLocks/>
          </p:cNvSpPr>
          <p:nvPr/>
        </p:nvSpPr>
        <p:spPr>
          <a:xfrm>
            <a:off x="345475" y="108073"/>
            <a:ext cx="6084000" cy="5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sz="2400" b="0" i="0" u="none" strike="noStrike" cap="none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ru-RU"/>
              <a:t>Основные понятия</a:t>
            </a:r>
            <a:endParaRPr lang="ru-RU" dirty="0"/>
          </a:p>
        </p:txBody>
      </p:sp>
      <p:sp>
        <p:nvSpPr>
          <p:cNvPr id="231" name="Google Shape;329;p32">
            <a:extLst>
              <a:ext uri="{FF2B5EF4-FFF2-40B4-BE49-F238E27FC236}">
                <a16:creationId xmlns:a16="http://schemas.microsoft.com/office/drawing/2014/main" id="{5A7CB802-9F6A-40E8-967B-5654426C4D4A}"/>
              </a:ext>
            </a:extLst>
          </p:cNvPr>
          <p:cNvSpPr txBox="1">
            <a:spLocks/>
          </p:cNvSpPr>
          <p:nvPr/>
        </p:nvSpPr>
        <p:spPr>
          <a:xfrm>
            <a:off x="724430" y="873982"/>
            <a:ext cx="7182660" cy="1272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●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○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■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●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○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■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●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○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800"/>
              <a:buFont typeface="DM Sans"/>
              <a:buChar char="■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ru-RU" sz="1400" dirty="0"/>
              <a:t>Это комплекс программ, позволяющих создать БДх и манипулировать данными (вставлять, обновлять, удалять и выбирать)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EE3DBE3-EAC6-47F4-8B05-506C99F9AE45}"/>
              </a:ext>
            </a:extLst>
          </p:cNvPr>
          <p:cNvGrpSpPr/>
          <p:nvPr/>
        </p:nvGrpSpPr>
        <p:grpSpPr>
          <a:xfrm>
            <a:off x="707710" y="3585682"/>
            <a:ext cx="1032599" cy="750892"/>
            <a:chOff x="5673001" y="1658967"/>
            <a:chExt cx="1032599" cy="750892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3A60D701-D63C-4F69-B364-F2EBFD6B4DB9}"/>
                </a:ext>
              </a:extLst>
            </p:cNvPr>
            <p:cNvGrpSpPr/>
            <p:nvPr/>
          </p:nvGrpSpPr>
          <p:grpSpPr>
            <a:xfrm>
              <a:off x="5909654" y="1658967"/>
              <a:ext cx="559293" cy="475439"/>
              <a:chOff x="2730647" y="1792295"/>
              <a:chExt cx="617379" cy="524816"/>
            </a:xfrm>
          </p:grpSpPr>
          <p:pic>
            <p:nvPicPr>
              <p:cNvPr id="6" name="Graphic 5" descr="Table outline">
                <a:extLst>
                  <a:ext uri="{FF2B5EF4-FFF2-40B4-BE49-F238E27FC236}">
                    <a16:creationId xmlns:a16="http://schemas.microsoft.com/office/drawing/2014/main" id="{20C15CE7-D36D-43B6-B369-9441D3A44B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2930275" y="1792295"/>
                <a:ext cx="345043" cy="345043"/>
              </a:xfrm>
              <a:prstGeom prst="rect">
                <a:avLst/>
              </a:prstGeom>
            </p:spPr>
          </p:pic>
          <p:pic>
            <p:nvPicPr>
              <p:cNvPr id="8" name="Graphic 7" descr="Bar chart outline">
                <a:extLst>
                  <a:ext uri="{FF2B5EF4-FFF2-40B4-BE49-F238E27FC236}">
                    <a16:creationId xmlns:a16="http://schemas.microsoft.com/office/drawing/2014/main" id="{2BD99B89-9388-47FE-A861-3F195FD790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2730647" y="1964816"/>
                <a:ext cx="345043" cy="345043"/>
              </a:xfrm>
              <a:prstGeom prst="rect">
                <a:avLst/>
              </a:prstGeom>
            </p:spPr>
          </p:pic>
          <p:pic>
            <p:nvPicPr>
              <p:cNvPr id="10" name="Graphic 9" descr="Pie chart with solid fill">
                <a:extLst>
                  <a:ext uri="{FF2B5EF4-FFF2-40B4-BE49-F238E27FC236}">
                    <a16:creationId xmlns:a16="http://schemas.microsoft.com/office/drawing/2014/main" id="{BEF8B927-467C-4323-B2C0-D6CE8508B9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3002983" y="1972068"/>
                <a:ext cx="345043" cy="345043"/>
              </a:xfrm>
              <a:prstGeom prst="rect">
                <a:avLst/>
              </a:prstGeom>
            </p:spPr>
          </p:pic>
        </p:grpSp>
        <p:sp>
          <p:nvSpPr>
            <p:cNvPr id="249" name="Rectangle: Rounded Corners 248">
              <a:extLst>
                <a:ext uri="{FF2B5EF4-FFF2-40B4-BE49-F238E27FC236}">
                  <a16:creationId xmlns:a16="http://schemas.microsoft.com/office/drawing/2014/main" id="{6D54AA55-6CB4-4D94-9371-E9FC455DA343}"/>
                </a:ext>
              </a:extLst>
            </p:cNvPr>
            <p:cNvSpPr/>
            <p:nvPr/>
          </p:nvSpPr>
          <p:spPr>
            <a:xfrm>
              <a:off x="5673001" y="2171709"/>
              <a:ext cx="1032599" cy="238150"/>
            </a:xfrm>
            <a:prstGeom prst="roundRect">
              <a:avLst>
                <a:gd name="adj" fmla="val 18949"/>
              </a:avLst>
            </a:prstGeom>
            <a:solidFill>
              <a:srgbClr val="CEDB56"/>
            </a:solidFill>
            <a:ln>
              <a:solidFill>
                <a:srgbClr val="CEDB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ru-RU" sz="900" b="1" dirty="0"/>
                <a:t>Приложения</a:t>
              </a:r>
              <a:endParaRPr lang="en-US" sz="900" b="1" dirty="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9AEC6C6-EB07-421D-B371-FAFAFDFAB638}"/>
              </a:ext>
            </a:extLst>
          </p:cNvPr>
          <p:cNvGrpSpPr/>
          <p:nvPr/>
        </p:nvGrpSpPr>
        <p:grpSpPr>
          <a:xfrm>
            <a:off x="707710" y="2652155"/>
            <a:ext cx="1032599" cy="777238"/>
            <a:chOff x="1140037" y="1855317"/>
            <a:chExt cx="1032599" cy="777238"/>
          </a:xfrm>
        </p:grpSpPr>
        <p:sp>
          <p:nvSpPr>
            <p:cNvPr id="248" name="Rectangle: Rounded Corners 247">
              <a:extLst>
                <a:ext uri="{FF2B5EF4-FFF2-40B4-BE49-F238E27FC236}">
                  <a16:creationId xmlns:a16="http://schemas.microsoft.com/office/drawing/2014/main" id="{6EE125BD-1156-4276-AD4A-5A52851E10D6}"/>
                </a:ext>
              </a:extLst>
            </p:cNvPr>
            <p:cNvSpPr/>
            <p:nvPr/>
          </p:nvSpPr>
          <p:spPr>
            <a:xfrm>
              <a:off x="1140037" y="2394405"/>
              <a:ext cx="1032599" cy="238150"/>
            </a:xfrm>
            <a:prstGeom prst="roundRect">
              <a:avLst>
                <a:gd name="adj" fmla="val 18949"/>
              </a:avLst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ru-RU" sz="900" b="1" dirty="0"/>
                <a:t>Пользователи</a:t>
              </a:r>
              <a:endParaRPr lang="en-US" sz="900" b="1" dirty="0"/>
            </a:p>
          </p:txBody>
        </p:sp>
        <p:pic>
          <p:nvPicPr>
            <p:cNvPr id="17" name="Graphic 16" descr="Users with solid fill">
              <a:extLst>
                <a:ext uri="{FF2B5EF4-FFF2-40B4-BE49-F238E27FC236}">
                  <a16:creationId xmlns:a16="http://schemas.microsoft.com/office/drawing/2014/main" id="{3CE0B214-8134-4939-B412-F8F3407B60D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354865" y="1855317"/>
              <a:ext cx="602942" cy="602942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9541FE4-16C9-43A8-B8A5-43A180B464A7}"/>
              </a:ext>
            </a:extLst>
          </p:cNvPr>
          <p:cNvGrpSpPr/>
          <p:nvPr/>
        </p:nvGrpSpPr>
        <p:grpSpPr>
          <a:xfrm>
            <a:off x="707710" y="1819118"/>
            <a:ext cx="1032599" cy="704122"/>
            <a:chOff x="385903" y="3326638"/>
            <a:chExt cx="1032599" cy="704122"/>
          </a:xfrm>
        </p:grpSpPr>
        <p:sp>
          <p:nvSpPr>
            <p:cNvPr id="247" name="Rectangle: Rounded Corners 246">
              <a:extLst>
                <a:ext uri="{FF2B5EF4-FFF2-40B4-BE49-F238E27FC236}">
                  <a16:creationId xmlns:a16="http://schemas.microsoft.com/office/drawing/2014/main" id="{36ADB27A-0298-4B37-859C-B30EE2582CD9}"/>
                </a:ext>
              </a:extLst>
            </p:cNvPr>
            <p:cNvSpPr/>
            <p:nvPr/>
          </p:nvSpPr>
          <p:spPr>
            <a:xfrm>
              <a:off x="385903" y="3792610"/>
              <a:ext cx="1032599" cy="238150"/>
            </a:xfrm>
            <a:prstGeom prst="roundRect">
              <a:avLst>
                <a:gd name="adj" fmla="val 18949"/>
              </a:avLst>
            </a:prstGeom>
            <a:solidFill>
              <a:srgbClr val="39C2D7"/>
            </a:solidFill>
            <a:ln>
              <a:solidFill>
                <a:srgbClr val="39C2D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ru-RU" sz="900" b="1" dirty="0"/>
                <a:t>Другие СУБД</a:t>
              </a:r>
              <a:endParaRPr lang="en-US" sz="900" b="1" dirty="0"/>
            </a:p>
          </p:txBody>
        </p:sp>
        <p:pic>
          <p:nvPicPr>
            <p:cNvPr id="19" name="Graphic 18" descr="Database with solid fill">
              <a:extLst>
                <a:ext uri="{FF2B5EF4-FFF2-40B4-BE49-F238E27FC236}">
                  <a16:creationId xmlns:a16="http://schemas.microsoft.com/office/drawing/2014/main" id="{95021162-383E-4927-9011-13B6C376A46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87905" y="3326638"/>
              <a:ext cx="428594" cy="428594"/>
            </a:xfrm>
            <a:prstGeom prst="rect">
              <a:avLst/>
            </a:prstGeom>
          </p:spPr>
        </p:pic>
      </p:grpSp>
      <p:pic>
        <p:nvPicPr>
          <p:cNvPr id="254" name="Picture 253" descr="A picture containing room&#10;&#10;Description automatically generated">
            <a:extLst>
              <a:ext uri="{FF2B5EF4-FFF2-40B4-BE49-F238E27FC236}">
                <a16:creationId xmlns:a16="http://schemas.microsoft.com/office/drawing/2014/main" id="{5C72DF63-03E2-480B-9B74-29B0ED14C644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9548" y="2539814"/>
            <a:ext cx="1799574" cy="1045868"/>
          </a:xfrm>
          <a:prstGeom prst="rect">
            <a:avLst/>
          </a:prstGeom>
        </p:spPr>
      </p:pic>
      <p:pic>
        <p:nvPicPr>
          <p:cNvPr id="23" name="Graphic 22" descr="Laptop outline">
            <a:extLst>
              <a:ext uri="{FF2B5EF4-FFF2-40B4-BE49-F238E27FC236}">
                <a16:creationId xmlns:a16="http://schemas.microsoft.com/office/drawing/2014/main" id="{83C3DDC3-A909-4A7E-B200-52CC11E43FF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204094" y="1471004"/>
            <a:ext cx="4735811" cy="3688581"/>
          </a:xfrm>
          <a:prstGeom prst="rect">
            <a:avLst/>
          </a:prstGeom>
        </p:spPr>
      </p:pic>
      <p:sp>
        <p:nvSpPr>
          <p:cNvPr id="260" name="Google Shape;308;p31">
            <a:extLst>
              <a:ext uri="{FF2B5EF4-FFF2-40B4-BE49-F238E27FC236}">
                <a16:creationId xmlns:a16="http://schemas.microsoft.com/office/drawing/2014/main" id="{AD16391E-A680-440C-B187-5091F63F52C2}"/>
              </a:ext>
            </a:extLst>
          </p:cNvPr>
          <p:cNvSpPr txBox="1">
            <a:spLocks/>
          </p:cNvSpPr>
          <p:nvPr/>
        </p:nvSpPr>
        <p:spPr>
          <a:xfrm>
            <a:off x="3147724" y="2486281"/>
            <a:ext cx="2848549" cy="134512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dk1"/>
              </a:buClr>
              <a:buSzPts val="1100"/>
            </a:pPr>
            <a:r>
              <a:rPr lang="ru-RU" sz="1200" dirty="0">
                <a:solidFill>
                  <a:srgbClr val="006498"/>
                </a:solidFill>
              </a:rPr>
              <a:t>управление и манипулирование данными</a:t>
            </a:r>
            <a:r>
              <a:rPr lang="en-US" sz="1200" dirty="0">
                <a:solidFill>
                  <a:srgbClr val="006498"/>
                </a:solidFill>
              </a:rPr>
              <a:t>;</a:t>
            </a:r>
            <a:r>
              <a:rPr lang="ru-RU" sz="1200" dirty="0">
                <a:solidFill>
                  <a:srgbClr val="006498"/>
                </a:solidFill>
              </a:rPr>
              <a:t> </a:t>
            </a:r>
          </a:p>
          <a:p>
            <a:pPr algn="ctr">
              <a:buClr>
                <a:schemeClr val="dk1"/>
              </a:buClr>
              <a:buSzPts val="1100"/>
            </a:pPr>
            <a:r>
              <a:rPr lang="ru-RU" sz="1200" dirty="0">
                <a:solidFill>
                  <a:srgbClr val="006498"/>
                </a:solidFill>
              </a:rPr>
              <a:t>обеспечение безопасности, надёжности хранения и целостности данных</a:t>
            </a:r>
            <a:r>
              <a:rPr lang="en-US" sz="1200" dirty="0">
                <a:solidFill>
                  <a:srgbClr val="006498"/>
                </a:solidFill>
              </a:rPr>
              <a:t>;</a:t>
            </a:r>
          </a:p>
          <a:p>
            <a:pPr algn="ctr">
              <a:buClr>
                <a:schemeClr val="dk1"/>
              </a:buClr>
              <a:buSzPts val="1100"/>
            </a:pPr>
            <a:r>
              <a:rPr lang="ru-RU" sz="1200" dirty="0">
                <a:solidFill>
                  <a:srgbClr val="006498"/>
                </a:solidFill>
              </a:rPr>
              <a:t>администрирование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915C2CE-2056-4742-8A23-F30C1FD149E1}"/>
              </a:ext>
            </a:extLst>
          </p:cNvPr>
          <p:cNvCxnSpPr>
            <a:cxnSpLocks/>
          </p:cNvCxnSpPr>
          <p:nvPr/>
        </p:nvCxnSpPr>
        <p:spPr>
          <a:xfrm>
            <a:off x="1802756" y="2404165"/>
            <a:ext cx="1092200" cy="0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0" name="Straight Arrow Connector 269">
            <a:extLst>
              <a:ext uri="{FF2B5EF4-FFF2-40B4-BE49-F238E27FC236}">
                <a16:creationId xmlns:a16="http://schemas.microsoft.com/office/drawing/2014/main" id="{2C07614B-30B7-4DDA-B930-B05B6D0255D9}"/>
              </a:ext>
            </a:extLst>
          </p:cNvPr>
          <p:cNvCxnSpPr>
            <a:cxnSpLocks/>
          </p:cNvCxnSpPr>
          <p:nvPr/>
        </p:nvCxnSpPr>
        <p:spPr>
          <a:xfrm>
            <a:off x="1802756" y="3310318"/>
            <a:ext cx="1092200" cy="0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1" name="Straight Arrow Connector 270">
            <a:extLst>
              <a:ext uri="{FF2B5EF4-FFF2-40B4-BE49-F238E27FC236}">
                <a16:creationId xmlns:a16="http://schemas.microsoft.com/office/drawing/2014/main" id="{5BD6A955-C3B9-46A0-9081-99370F6D8CEA}"/>
              </a:ext>
            </a:extLst>
          </p:cNvPr>
          <p:cNvCxnSpPr>
            <a:cxnSpLocks/>
            <a:stCxn id="249" idx="3"/>
          </p:cNvCxnSpPr>
          <p:nvPr/>
        </p:nvCxnSpPr>
        <p:spPr>
          <a:xfrm flipV="1">
            <a:off x="1740309" y="4216471"/>
            <a:ext cx="545047" cy="1028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77F9A0D1-3B8E-42D9-A7B5-F4A6152F5AA3}"/>
              </a:ext>
            </a:extLst>
          </p:cNvPr>
          <p:cNvCxnSpPr>
            <a:cxnSpLocks/>
          </p:cNvCxnSpPr>
          <p:nvPr/>
        </p:nvCxnSpPr>
        <p:spPr>
          <a:xfrm>
            <a:off x="6387456" y="3033326"/>
            <a:ext cx="46355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7" name="Straight Arrow Connector 276">
            <a:extLst>
              <a:ext uri="{FF2B5EF4-FFF2-40B4-BE49-F238E27FC236}">
                <a16:creationId xmlns:a16="http://schemas.microsoft.com/office/drawing/2014/main" id="{EFCA989D-FC7F-43C7-851A-A0F3088610C0}"/>
              </a:ext>
            </a:extLst>
          </p:cNvPr>
          <p:cNvCxnSpPr>
            <a:cxnSpLocks/>
          </p:cNvCxnSpPr>
          <p:nvPr/>
        </p:nvCxnSpPr>
        <p:spPr>
          <a:xfrm flipH="1">
            <a:off x="6387456" y="3191243"/>
            <a:ext cx="46355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48873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331;p32">
            <a:extLst>
              <a:ext uri="{FF2B5EF4-FFF2-40B4-BE49-F238E27FC236}">
                <a16:creationId xmlns:a16="http://schemas.microsoft.com/office/drawing/2014/main" id="{CF20FEF4-5072-4F5B-965C-BE25922326B9}"/>
              </a:ext>
            </a:extLst>
          </p:cNvPr>
          <p:cNvSpPr/>
          <p:nvPr/>
        </p:nvSpPr>
        <p:spPr>
          <a:xfrm rot="4329465">
            <a:off x="-522226" y="-431164"/>
            <a:ext cx="2090570" cy="2014015"/>
          </a:xfrm>
          <a:custGeom>
            <a:avLst/>
            <a:gdLst/>
            <a:ahLst/>
            <a:cxnLst/>
            <a:rect l="l" t="t" r="r" b="b"/>
            <a:pathLst>
              <a:path w="205138" h="197626" extrusionOk="0">
                <a:moveTo>
                  <a:pt x="118317" y="1"/>
                </a:moveTo>
                <a:cubicBezTo>
                  <a:pt x="118225" y="1"/>
                  <a:pt x="118134" y="2"/>
                  <a:pt x="118043" y="3"/>
                </a:cubicBezTo>
                <a:cubicBezTo>
                  <a:pt x="89747" y="445"/>
                  <a:pt x="90632" y="18129"/>
                  <a:pt x="82233" y="42446"/>
                </a:cubicBezTo>
                <a:cubicBezTo>
                  <a:pt x="73832" y="66761"/>
                  <a:pt x="45537" y="55707"/>
                  <a:pt x="26527" y="64550"/>
                </a:cubicBezTo>
                <a:cubicBezTo>
                  <a:pt x="7517" y="73393"/>
                  <a:pt x="13706" y="109645"/>
                  <a:pt x="14590" y="117603"/>
                </a:cubicBezTo>
                <a:cubicBezTo>
                  <a:pt x="15475" y="125561"/>
                  <a:pt x="6190" y="119371"/>
                  <a:pt x="3095" y="125119"/>
                </a:cubicBezTo>
                <a:cubicBezTo>
                  <a:pt x="1" y="130866"/>
                  <a:pt x="2158" y="141743"/>
                  <a:pt x="2158" y="141743"/>
                </a:cubicBezTo>
                <a:lnTo>
                  <a:pt x="178611" y="197625"/>
                </a:lnTo>
                <a:cubicBezTo>
                  <a:pt x="178611" y="197625"/>
                  <a:pt x="179937" y="195414"/>
                  <a:pt x="185684" y="186131"/>
                </a:cubicBezTo>
                <a:cubicBezTo>
                  <a:pt x="191432" y="176846"/>
                  <a:pt x="172864" y="151204"/>
                  <a:pt x="173684" y="140144"/>
                </a:cubicBezTo>
                <a:cubicBezTo>
                  <a:pt x="174505" y="129084"/>
                  <a:pt x="205137" y="110530"/>
                  <a:pt x="202043" y="89309"/>
                </a:cubicBezTo>
                <a:cubicBezTo>
                  <a:pt x="198958" y="68156"/>
                  <a:pt x="146675" y="1"/>
                  <a:pt x="118317" y="1"/>
                </a:cubicBezTo>
                <a:close/>
              </a:path>
            </a:pathLst>
          </a:custGeom>
          <a:gradFill>
            <a:gsLst>
              <a:gs pos="0">
                <a:srgbClr val="8BE3FF"/>
              </a:gs>
              <a:gs pos="100000">
                <a:srgbClr val="ACFFD9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328;p32">
            <a:extLst>
              <a:ext uri="{FF2B5EF4-FFF2-40B4-BE49-F238E27FC236}">
                <a16:creationId xmlns:a16="http://schemas.microsoft.com/office/drawing/2014/main" id="{54461BBA-6D26-4AD4-8AF7-1370E0E4E811}"/>
              </a:ext>
            </a:extLst>
          </p:cNvPr>
          <p:cNvSpPr txBox="1">
            <a:spLocks/>
          </p:cNvSpPr>
          <p:nvPr/>
        </p:nvSpPr>
        <p:spPr>
          <a:xfrm>
            <a:off x="200436" y="58364"/>
            <a:ext cx="6084000" cy="5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sz="2400" b="0" i="0" u="none" strike="noStrike" cap="none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ru-RU" dirty="0"/>
              <a:t>Таблица</a:t>
            </a:r>
          </a:p>
        </p:txBody>
      </p:sp>
      <p:graphicFrame>
        <p:nvGraphicFramePr>
          <p:cNvPr id="5" name="Table 26">
            <a:extLst>
              <a:ext uri="{FF2B5EF4-FFF2-40B4-BE49-F238E27FC236}">
                <a16:creationId xmlns:a16="http://schemas.microsoft.com/office/drawing/2014/main" id="{A7F5E953-929F-4E54-B163-9877AF960E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3282041"/>
              </p:ext>
            </p:extLst>
          </p:nvPr>
        </p:nvGraphicFramePr>
        <p:xfrm>
          <a:off x="2984412" y="2599804"/>
          <a:ext cx="4432375" cy="1149714"/>
        </p:xfrm>
        <a:graphic>
          <a:graphicData uri="http://schemas.openxmlformats.org/drawingml/2006/table">
            <a:tbl>
              <a:tblPr firstRow="1" firstCol="1" bandRow="1">
                <a:tableStyleId>{08FB837D-C827-4EFA-A057-4D05807E0F7C}</a:tableStyleId>
              </a:tblPr>
              <a:tblGrid>
                <a:gridCol w="886475">
                  <a:extLst>
                    <a:ext uri="{9D8B030D-6E8A-4147-A177-3AD203B41FA5}">
                      <a16:colId xmlns:a16="http://schemas.microsoft.com/office/drawing/2014/main" val="2951347691"/>
                    </a:ext>
                  </a:extLst>
                </a:gridCol>
                <a:gridCol w="886475">
                  <a:extLst>
                    <a:ext uri="{9D8B030D-6E8A-4147-A177-3AD203B41FA5}">
                      <a16:colId xmlns:a16="http://schemas.microsoft.com/office/drawing/2014/main" val="4079054335"/>
                    </a:ext>
                  </a:extLst>
                </a:gridCol>
                <a:gridCol w="886475">
                  <a:extLst>
                    <a:ext uri="{9D8B030D-6E8A-4147-A177-3AD203B41FA5}">
                      <a16:colId xmlns:a16="http://schemas.microsoft.com/office/drawing/2014/main" val="2776966940"/>
                    </a:ext>
                  </a:extLst>
                </a:gridCol>
                <a:gridCol w="886475">
                  <a:extLst>
                    <a:ext uri="{9D8B030D-6E8A-4147-A177-3AD203B41FA5}">
                      <a16:colId xmlns:a16="http://schemas.microsoft.com/office/drawing/2014/main" val="329810639"/>
                    </a:ext>
                  </a:extLst>
                </a:gridCol>
                <a:gridCol w="886475">
                  <a:extLst>
                    <a:ext uri="{9D8B030D-6E8A-4147-A177-3AD203B41FA5}">
                      <a16:colId xmlns:a16="http://schemas.microsoft.com/office/drawing/2014/main" val="2986566667"/>
                    </a:ext>
                  </a:extLst>
                </a:gridCol>
              </a:tblGrid>
              <a:tr h="339103">
                <a:tc>
                  <a:txBody>
                    <a:bodyPr/>
                    <a:lstStyle/>
                    <a:p>
                      <a:r>
                        <a:rPr lang="ru-RU" sz="900" dirty="0"/>
                        <a:t>Номер модели</a:t>
                      </a:r>
                      <a:endParaRPr lang="en-US" sz="900" dirty="0"/>
                    </a:p>
                  </a:txBody>
                  <a:tcPr marL="66486" marR="66486" marT="33243" marB="33243"/>
                </a:tc>
                <a:tc>
                  <a:txBody>
                    <a:bodyPr/>
                    <a:lstStyle/>
                    <a:p>
                      <a:r>
                        <a:rPr lang="ru-RU" sz="900" dirty="0"/>
                        <a:t>Год выпуска</a:t>
                      </a:r>
                      <a:endParaRPr lang="en-US" sz="900" dirty="0"/>
                    </a:p>
                  </a:txBody>
                  <a:tcPr marL="66486" marR="66486" marT="33243" marB="33243"/>
                </a:tc>
                <a:tc>
                  <a:txBody>
                    <a:bodyPr/>
                    <a:lstStyle/>
                    <a:p>
                      <a:r>
                        <a:rPr lang="ru-RU" sz="900" dirty="0"/>
                        <a:t>Производитель</a:t>
                      </a:r>
                      <a:endParaRPr lang="en-US" sz="900" dirty="0"/>
                    </a:p>
                  </a:txBody>
                  <a:tcPr marL="66486" marR="66486" marT="33243" marB="33243"/>
                </a:tc>
                <a:tc>
                  <a:txBody>
                    <a:bodyPr/>
                    <a:lstStyle/>
                    <a:p>
                      <a:r>
                        <a:rPr lang="ru-RU" sz="900" dirty="0"/>
                        <a:t>Цвет</a:t>
                      </a:r>
                      <a:endParaRPr lang="en-US" sz="900" dirty="0"/>
                    </a:p>
                  </a:txBody>
                  <a:tcPr marL="66486" marR="66486" marT="33243" marB="33243"/>
                </a:tc>
                <a:tc>
                  <a:txBody>
                    <a:bodyPr/>
                    <a:lstStyle/>
                    <a:p>
                      <a:r>
                        <a:rPr lang="ru-RU" sz="900" dirty="0"/>
                        <a:t>Тип кузова</a:t>
                      </a:r>
                      <a:endParaRPr lang="en-US" sz="900" dirty="0"/>
                    </a:p>
                  </a:txBody>
                  <a:tcPr marL="66486" marR="66486" marT="33243" marB="33243"/>
                </a:tc>
                <a:extLst>
                  <a:ext uri="{0D108BD9-81ED-4DB2-BD59-A6C34878D82A}">
                    <a16:rowId xmlns:a16="http://schemas.microsoft.com/office/drawing/2014/main" val="2241522547"/>
                  </a:ext>
                </a:extLst>
              </a:tr>
              <a:tr h="269636">
                <a:tc>
                  <a:txBody>
                    <a:bodyPr/>
                    <a:lstStyle/>
                    <a:p>
                      <a:r>
                        <a:rPr lang="ru-RU" sz="900" dirty="0"/>
                        <a:t>10123</a:t>
                      </a:r>
                    </a:p>
                  </a:txBody>
                  <a:tcPr marL="66486" marR="66486" marT="33243" marB="33243"/>
                </a:tc>
                <a:tc>
                  <a:txBody>
                    <a:bodyPr/>
                    <a:lstStyle/>
                    <a:p>
                      <a:r>
                        <a:rPr lang="ru-RU" sz="900" dirty="0"/>
                        <a:t>1991</a:t>
                      </a:r>
                      <a:endParaRPr lang="en-US" sz="900" dirty="0"/>
                    </a:p>
                  </a:txBody>
                  <a:tcPr marL="66486" marR="66486" marT="33243" marB="33243"/>
                </a:tc>
                <a:tc>
                  <a:txBody>
                    <a:bodyPr/>
                    <a:lstStyle/>
                    <a:p>
                      <a:r>
                        <a:rPr lang="ru-RU" sz="900" dirty="0"/>
                        <a:t>1</a:t>
                      </a:r>
                      <a:endParaRPr lang="en-US" sz="900" dirty="0"/>
                    </a:p>
                  </a:txBody>
                  <a:tcPr marL="66486" marR="66486" marT="33243" marB="33243"/>
                </a:tc>
                <a:tc>
                  <a:txBody>
                    <a:bodyPr/>
                    <a:lstStyle/>
                    <a:p>
                      <a:r>
                        <a:rPr lang="ru-RU" sz="900" dirty="0"/>
                        <a:t>Желтый</a:t>
                      </a:r>
                      <a:endParaRPr lang="en-US" sz="900" dirty="0"/>
                    </a:p>
                  </a:txBody>
                  <a:tcPr marL="66486" marR="66486" marT="33243" marB="33243"/>
                </a:tc>
                <a:tc>
                  <a:txBody>
                    <a:bodyPr/>
                    <a:lstStyle/>
                    <a:p>
                      <a:r>
                        <a:rPr lang="ru-RU" sz="900" dirty="0"/>
                        <a:t>Седан</a:t>
                      </a:r>
                      <a:endParaRPr lang="en-US" sz="900" dirty="0"/>
                    </a:p>
                  </a:txBody>
                  <a:tcPr marL="66486" marR="66486" marT="33243" marB="33243"/>
                </a:tc>
                <a:extLst>
                  <a:ext uri="{0D108BD9-81ED-4DB2-BD59-A6C34878D82A}">
                    <a16:rowId xmlns:a16="http://schemas.microsoft.com/office/drawing/2014/main" val="2061567759"/>
                  </a:ext>
                </a:extLst>
              </a:tr>
              <a:tr h="269636">
                <a:tc>
                  <a:txBody>
                    <a:bodyPr/>
                    <a:lstStyle/>
                    <a:p>
                      <a:r>
                        <a:rPr lang="ru-RU" sz="900" dirty="0"/>
                        <a:t>10124</a:t>
                      </a:r>
                      <a:endParaRPr lang="en-US" sz="900" dirty="0"/>
                    </a:p>
                  </a:txBody>
                  <a:tcPr marL="66486" marR="66486" marT="33243" marB="33243"/>
                </a:tc>
                <a:tc>
                  <a:txBody>
                    <a:bodyPr/>
                    <a:lstStyle/>
                    <a:p>
                      <a:r>
                        <a:rPr lang="ru-RU" sz="900" dirty="0"/>
                        <a:t>1976</a:t>
                      </a:r>
                      <a:endParaRPr lang="en-US" sz="900" dirty="0"/>
                    </a:p>
                  </a:txBody>
                  <a:tcPr marL="66486" marR="66486" marT="33243" marB="33243"/>
                </a:tc>
                <a:tc>
                  <a:txBody>
                    <a:bodyPr/>
                    <a:lstStyle/>
                    <a:p>
                      <a:r>
                        <a:rPr lang="ru-RU" sz="900" dirty="0"/>
                        <a:t>2</a:t>
                      </a:r>
                      <a:endParaRPr lang="en-US" sz="900" dirty="0"/>
                    </a:p>
                  </a:txBody>
                  <a:tcPr marL="66486" marR="66486" marT="33243" marB="33243"/>
                </a:tc>
                <a:tc>
                  <a:txBody>
                    <a:bodyPr/>
                    <a:lstStyle/>
                    <a:p>
                      <a:r>
                        <a:rPr lang="ru-RU" sz="900" dirty="0"/>
                        <a:t>Синий</a:t>
                      </a:r>
                    </a:p>
                  </a:txBody>
                  <a:tcPr marL="66486" marR="66486" marT="33243" marB="33243"/>
                </a:tc>
                <a:tc>
                  <a:txBody>
                    <a:bodyPr/>
                    <a:lstStyle/>
                    <a:p>
                      <a:r>
                        <a:rPr lang="ru-RU" sz="900" dirty="0"/>
                        <a:t>Хетчбэк</a:t>
                      </a:r>
                      <a:endParaRPr lang="en-US" sz="900" dirty="0"/>
                    </a:p>
                  </a:txBody>
                  <a:tcPr marL="66486" marR="66486" marT="33243" marB="33243"/>
                </a:tc>
                <a:extLst>
                  <a:ext uri="{0D108BD9-81ED-4DB2-BD59-A6C34878D82A}">
                    <a16:rowId xmlns:a16="http://schemas.microsoft.com/office/drawing/2014/main" val="2208235217"/>
                  </a:ext>
                </a:extLst>
              </a:tr>
              <a:tr h="269636">
                <a:tc>
                  <a:txBody>
                    <a:bodyPr/>
                    <a:lstStyle/>
                    <a:p>
                      <a:r>
                        <a:rPr lang="ru-RU" sz="900" dirty="0"/>
                        <a:t>10125</a:t>
                      </a:r>
                      <a:endParaRPr lang="en-US" sz="900" dirty="0"/>
                    </a:p>
                  </a:txBody>
                  <a:tcPr marL="66486" marR="66486" marT="33243" marB="33243"/>
                </a:tc>
                <a:tc>
                  <a:txBody>
                    <a:bodyPr/>
                    <a:lstStyle/>
                    <a:p>
                      <a:r>
                        <a:rPr lang="ru-RU" sz="900" dirty="0"/>
                        <a:t>2000</a:t>
                      </a:r>
                      <a:endParaRPr lang="en-US" sz="900" dirty="0"/>
                    </a:p>
                  </a:txBody>
                  <a:tcPr marL="66486" marR="66486" marT="33243" marB="33243"/>
                </a:tc>
                <a:tc>
                  <a:txBody>
                    <a:bodyPr/>
                    <a:lstStyle/>
                    <a:p>
                      <a:r>
                        <a:rPr lang="ru-RU" sz="900" dirty="0"/>
                        <a:t>1</a:t>
                      </a:r>
                      <a:endParaRPr lang="en-US" sz="900" dirty="0"/>
                    </a:p>
                  </a:txBody>
                  <a:tcPr marL="66486" marR="66486" marT="33243" marB="33243"/>
                </a:tc>
                <a:tc>
                  <a:txBody>
                    <a:bodyPr/>
                    <a:lstStyle/>
                    <a:p>
                      <a:r>
                        <a:rPr lang="ru-RU" sz="900" dirty="0"/>
                        <a:t>Желтый</a:t>
                      </a:r>
                      <a:endParaRPr lang="en-US" sz="900" dirty="0"/>
                    </a:p>
                  </a:txBody>
                  <a:tcPr marL="66486" marR="66486" marT="33243" marB="33243"/>
                </a:tc>
                <a:tc>
                  <a:txBody>
                    <a:bodyPr/>
                    <a:lstStyle/>
                    <a:p>
                      <a:r>
                        <a:rPr lang="ru-RU" sz="900" dirty="0"/>
                        <a:t>Универсал</a:t>
                      </a:r>
                      <a:endParaRPr lang="en-US" sz="900" dirty="0"/>
                    </a:p>
                  </a:txBody>
                  <a:tcPr marL="66486" marR="66486" marT="33243" marB="33243"/>
                </a:tc>
                <a:extLst>
                  <a:ext uri="{0D108BD9-81ED-4DB2-BD59-A6C34878D82A}">
                    <a16:rowId xmlns:a16="http://schemas.microsoft.com/office/drawing/2014/main" val="3740259366"/>
                  </a:ext>
                </a:extLst>
              </a:tr>
            </a:tbl>
          </a:graphicData>
        </a:graphic>
      </p:graphicFrame>
      <p:sp>
        <p:nvSpPr>
          <p:cNvPr id="6" name="Right Brace 5">
            <a:extLst>
              <a:ext uri="{FF2B5EF4-FFF2-40B4-BE49-F238E27FC236}">
                <a16:creationId xmlns:a16="http://schemas.microsoft.com/office/drawing/2014/main" id="{42EE0187-2065-469F-8139-1B1344589E76}"/>
              </a:ext>
            </a:extLst>
          </p:cNvPr>
          <p:cNvSpPr/>
          <p:nvPr/>
        </p:nvSpPr>
        <p:spPr>
          <a:xfrm rot="16200000" flipV="1">
            <a:off x="5112381" y="218430"/>
            <a:ext cx="237360" cy="4371451"/>
          </a:xfrm>
          <a:prstGeom prst="rightBrace">
            <a:avLst>
              <a:gd name="adj1" fmla="val 42948"/>
              <a:gd name="adj2" fmla="val 50000"/>
            </a:avLst>
          </a:prstGeom>
          <a:ln w="19050">
            <a:solidFill>
              <a:srgbClr val="CCCC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3C4C13C-462E-4208-91BD-2CBBD4AFB2C6}"/>
              </a:ext>
            </a:extLst>
          </p:cNvPr>
          <p:cNvCxnSpPr>
            <a:cxnSpLocks/>
          </p:cNvCxnSpPr>
          <p:nvPr/>
        </p:nvCxnSpPr>
        <p:spPr>
          <a:xfrm flipV="1">
            <a:off x="3759223" y="3669310"/>
            <a:ext cx="403860" cy="502919"/>
          </a:xfrm>
          <a:prstGeom prst="straightConnector1">
            <a:avLst/>
          </a:prstGeom>
          <a:ln w="19050">
            <a:solidFill>
              <a:srgbClr val="CCCC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ight Brace 11">
            <a:extLst>
              <a:ext uri="{FF2B5EF4-FFF2-40B4-BE49-F238E27FC236}">
                <a16:creationId xmlns:a16="http://schemas.microsoft.com/office/drawing/2014/main" id="{0EB7210C-493E-41FA-8D81-51D5805B56A2}"/>
              </a:ext>
            </a:extLst>
          </p:cNvPr>
          <p:cNvSpPr/>
          <p:nvPr/>
        </p:nvSpPr>
        <p:spPr>
          <a:xfrm>
            <a:off x="7561602" y="2935310"/>
            <a:ext cx="101509" cy="853288"/>
          </a:xfrm>
          <a:prstGeom prst="rightBrace">
            <a:avLst>
              <a:gd name="adj1" fmla="val 42948"/>
              <a:gd name="adj2" fmla="val 50000"/>
            </a:avLst>
          </a:prstGeom>
          <a:ln w="19050">
            <a:solidFill>
              <a:srgbClr val="CCCC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Google Shape;329;p32">
            <a:extLst>
              <a:ext uri="{FF2B5EF4-FFF2-40B4-BE49-F238E27FC236}">
                <a16:creationId xmlns:a16="http://schemas.microsoft.com/office/drawing/2014/main" id="{3AEDF749-CECE-44AD-9A5C-B28D2EB25B0B}"/>
              </a:ext>
            </a:extLst>
          </p:cNvPr>
          <p:cNvSpPr txBox="1">
            <a:spLocks/>
          </p:cNvSpPr>
          <p:nvPr/>
        </p:nvSpPr>
        <p:spPr>
          <a:xfrm>
            <a:off x="419945" y="425216"/>
            <a:ext cx="7141657" cy="1272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●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○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■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●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○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■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●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○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800"/>
              <a:buFont typeface="DM Sans"/>
              <a:buChar char="■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ru-RU" sz="1400" dirty="0"/>
              <a:t>В таблицах хранится информация об объектах, представленных в базе данных.</a:t>
            </a:r>
            <a:br>
              <a:rPr lang="ru-RU" sz="1400" dirty="0"/>
            </a:br>
            <a:r>
              <a:rPr lang="ru-RU" sz="1400" dirty="0"/>
              <a:t>В каждом столбце таблицы хранится определенный тип данных, в каждой ячейке</a:t>
            </a:r>
            <a:r>
              <a:rPr lang="en-US" sz="1400" dirty="0"/>
              <a:t> </a:t>
            </a:r>
            <a:r>
              <a:rPr lang="ru-RU" sz="1400" dirty="0"/>
              <a:t>– значение атрибута. </a:t>
            </a:r>
            <a:endParaRPr lang="en-US" sz="1400" dirty="0"/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endParaRPr lang="ru-RU" sz="1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971691A-3B73-4841-9A24-5373E75CC661}"/>
              </a:ext>
            </a:extLst>
          </p:cNvPr>
          <p:cNvSpPr txBox="1"/>
          <p:nvPr/>
        </p:nvSpPr>
        <p:spPr>
          <a:xfrm>
            <a:off x="419944" y="1558369"/>
            <a:ext cx="6084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800"/>
            </a:pPr>
            <a:r>
              <a:rPr lang="ru-RU" dirty="0">
                <a:solidFill>
                  <a:schemeClr val="lt2"/>
                </a:solidFill>
                <a:latin typeface="DM Sans"/>
                <a:sym typeface="DM Sans"/>
              </a:rPr>
              <a:t>Каждая таблица описывает объекты одного типа</a:t>
            </a:r>
            <a:endParaRPr lang="en-US" dirty="0">
              <a:solidFill>
                <a:schemeClr val="lt2"/>
              </a:solidFill>
              <a:latin typeface="DM Sans"/>
              <a:sym typeface="DM Sans"/>
            </a:endParaRPr>
          </a:p>
        </p:txBody>
      </p:sp>
      <p:sp>
        <p:nvSpPr>
          <p:cNvPr id="16" name="Google Shape;329;p32">
            <a:extLst>
              <a:ext uri="{FF2B5EF4-FFF2-40B4-BE49-F238E27FC236}">
                <a16:creationId xmlns:a16="http://schemas.microsoft.com/office/drawing/2014/main" id="{B479BF82-D640-4F10-995F-DC7EB2B8C9F4}"/>
              </a:ext>
            </a:extLst>
          </p:cNvPr>
          <p:cNvSpPr txBox="1">
            <a:spLocks/>
          </p:cNvSpPr>
          <p:nvPr/>
        </p:nvSpPr>
        <p:spPr>
          <a:xfrm>
            <a:off x="4566941" y="1774840"/>
            <a:ext cx="2170373" cy="406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●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○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■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●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○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■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●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○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800"/>
              <a:buFont typeface="DM Sans"/>
              <a:buChar char="■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ru-RU" sz="1000" dirty="0"/>
              <a:t>Колонки (Атрибуты)</a:t>
            </a:r>
          </a:p>
        </p:txBody>
      </p:sp>
      <p:sp>
        <p:nvSpPr>
          <p:cNvPr id="17" name="Google Shape;329;p32">
            <a:extLst>
              <a:ext uri="{FF2B5EF4-FFF2-40B4-BE49-F238E27FC236}">
                <a16:creationId xmlns:a16="http://schemas.microsoft.com/office/drawing/2014/main" id="{2DCD55A2-0851-4899-B9EF-BE4A2C7777BD}"/>
              </a:ext>
            </a:extLst>
          </p:cNvPr>
          <p:cNvSpPr txBox="1">
            <a:spLocks/>
          </p:cNvSpPr>
          <p:nvPr/>
        </p:nvSpPr>
        <p:spPr>
          <a:xfrm>
            <a:off x="7663111" y="2955345"/>
            <a:ext cx="2170373" cy="406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●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○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■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●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○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■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●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○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800"/>
              <a:buFont typeface="DM Sans"/>
              <a:buChar char="■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ru-RU" sz="1000" dirty="0"/>
              <a:t>Строки (Записи)</a:t>
            </a:r>
          </a:p>
        </p:txBody>
      </p:sp>
      <p:sp>
        <p:nvSpPr>
          <p:cNvPr id="18" name="Google Shape;329;p32">
            <a:extLst>
              <a:ext uri="{FF2B5EF4-FFF2-40B4-BE49-F238E27FC236}">
                <a16:creationId xmlns:a16="http://schemas.microsoft.com/office/drawing/2014/main" id="{7C1B26CE-33CB-4732-A4B6-9E9A7252AB09}"/>
              </a:ext>
            </a:extLst>
          </p:cNvPr>
          <p:cNvSpPr txBox="1">
            <a:spLocks/>
          </p:cNvSpPr>
          <p:nvPr/>
        </p:nvSpPr>
        <p:spPr>
          <a:xfrm>
            <a:off x="2984412" y="3920769"/>
            <a:ext cx="2733055" cy="406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●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○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■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●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○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■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●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○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800"/>
              <a:buFont typeface="DM Sans"/>
              <a:buChar char="■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ru-RU" sz="1000" dirty="0"/>
              <a:t>Ячейки (Значение атрибута)</a:t>
            </a:r>
          </a:p>
        </p:txBody>
      </p:sp>
      <p:sp>
        <p:nvSpPr>
          <p:cNvPr id="19" name="Google Shape;329;p32">
            <a:extLst>
              <a:ext uri="{FF2B5EF4-FFF2-40B4-BE49-F238E27FC236}">
                <a16:creationId xmlns:a16="http://schemas.microsoft.com/office/drawing/2014/main" id="{9E590145-D1BB-4620-9D74-32BF72020395}"/>
              </a:ext>
            </a:extLst>
          </p:cNvPr>
          <p:cNvSpPr txBox="1">
            <a:spLocks/>
          </p:cNvSpPr>
          <p:nvPr/>
        </p:nvSpPr>
        <p:spPr>
          <a:xfrm>
            <a:off x="4587403" y="3546213"/>
            <a:ext cx="2733055" cy="406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●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○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■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●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○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■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●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○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800"/>
              <a:buFont typeface="DM Sans"/>
              <a:buChar char="■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ru-RU" sz="1000" dirty="0"/>
              <a:t>Таблица Автомобили</a:t>
            </a:r>
          </a:p>
        </p:txBody>
      </p:sp>
      <p:pic>
        <p:nvPicPr>
          <p:cNvPr id="22" name="Picture 21" descr="A blue car parked in front of a brick building&#10;&#10;Description automatically generated with medium confidence">
            <a:extLst>
              <a:ext uri="{FF2B5EF4-FFF2-40B4-BE49-F238E27FC236}">
                <a16:creationId xmlns:a16="http://schemas.microsoft.com/office/drawing/2014/main" id="{F1181D73-2995-4278-B0A6-E8FC1B02C9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211" y="3465556"/>
            <a:ext cx="1331683" cy="997477"/>
          </a:xfrm>
          <a:prstGeom prst="rect">
            <a:avLst/>
          </a:prstGeom>
          <a:ln w="19050">
            <a:solidFill>
              <a:srgbClr val="006498"/>
            </a:solidFill>
          </a:ln>
        </p:spPr>
      </p:pic>
      <p:pic>
        <p:nvPicPr>
          <p:cNvPr id="24" name="Picture 23" descr="A picture containing car, yellow, outdoor, tree&#10;&#10;Description automatically generated">
            <a:extLst>
              <a:ext uri="{FF2B5EF4-FFF2-40B4-BE49-F238E27FC236}">
                <a16:creationId xmlns:a16="http://schemas.microsoft.com/office/drawing/2014/main" id="{79460637-F4FF-4D79-A006-134A26D1FE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728" y="2308198"/>
            <a:ext cx="1684650" cy="943404"/>
          </a:xfrm>
          <a:prstGeom prst="rect">
            <a:avLst/>
          </a:prstGeom>
          <a:ln w="19050">
            <a:solidFill>
              <a:srgbClr val="F8E80F"/>
            </a:solidFill>
          </a:ln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731AF22-76AE-464B-A85B-5F4BE88AD621}"/>
              </a:ext>
            </a:extLst>
          </p:cNvPr>
          <p:cNvCxnSpPr>
            <a:cxnSpLocks/>
            <a:stCxn id="24" idx="3"/>
          </p:cNvCxnSpPr>
          <p:nvPr/>
        </p:nvCxnSpPr>
        <p:spPr>
          <a:xfrm>
            <a:off x="1958378" y="2779900"/>
            <a:ext cx="1026032" cy="271506"/>
          </a:xfrm>
          <a:prstGeom prst="straightConnector1">
            <a:avLst/>
          </a:prstGeom>
          <a:ln w="19050">
            <a:solidFill>
              <a:srgbClr val="CCCC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A3A40D4-30A7-4AE7-9CCA-871866402DCF}"/>
              </a:ext>
            </a:extLst>
          </p:cNvPr>
          <p:cNvCxnSpPr>
            <a:cxnSpLocks/>
            <a:stCxn id="22" idx="3"/>
            <a:endCxn id="21" idx="1"/>
          </p:cNvCxnSpPr>
          <p:nvPr/>
        </p:nvCxnSpPr>
        <p:spPr>
          <a:xfrm flipV="1">
            <a:off x="1781894" y="3322913"/>
            <a:ext cx="1202517" cy="641382"/>
          </a:xfrm>
          <a:prstGeom prst="straightConnector1">
            <a:avLst/>
          </a:prstGeom>
          <a:ln w="19050">
            <a:solidFill>
              <a:srgbClr val="CCCC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7C02948C-6487-401E-9474-C9AF306387E3}"/>
              </a:ext>
            </a:extLst>
          </p:cNvPr>
          <p:cNvSpPr/>
          <p:nvPr/>
        </p:nvSpPr>
        <p:spPr>
          <a:xfrm>
            <a:off x="2984411" y="3185238"/>
            <a:ext cx="4432375" cy="275350"/>
          </a:xfrm>
          <a:prstGeom prst="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F0FAD1F-2DB9-46C8-BBE7-83C79D46D7C5}"/>
              </a:ext>
            </a:extLst>
          </p:cNvPr>
          <p:cNvSpPr/>
          <p:nvPr/>
        </p:nvSpPr>
        <p:spPr>
          <a:xfrm>
            <a:off x="2984410" y="2935310"/>
            <a:ext cx="4432375" cy="233709"/>
          </a:xfrm>
          <a:prstGeom prst="rect">
            <a:avLst/>
          </a:prstGeom>
          <a:noFill/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8E80F"/>
                </a:solidFill>
              </a:ln>
            </a:endParaRPr>
          </a:p>
        </p:txBody>
      </p:sp>
      <p:sp>
        <p:nvSpPr>
          <p:cNvPr id="28" name="Google Shape;329;p32">
            <a:extLst>
              <a:ext uri="{FF2B5EF4-FFF2-40B4-BE49-F238E27FC236}">
                <a16:creationId xmlns:a16="http://schemas.microsoft.com/office/drawing/2014/main" id="{F680AFC2-AD1D-4032-818B-787DF7F4F3FF}"/>
              </a:ext>
            </a:extLst>
          </p:cNvPr>
          <p:cNvSpPr txBox="1">
            <a:spLocks/>
          </p:cNvSpPr>
          <p:nvPr/>
        </p:nvSpPr>
        <p:spPr>
          <a:xfrm>
            <a:off x="312280" y="4295324"/>
            <a:ext cx="2733055" cy="406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●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○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■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●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○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■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●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○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800"/>
              <a:buFont typeface="DM Sans"/>
              <a:buChar char="■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ru-RU" sz="1000" dirty="0"/>
              <a:t>Строка (запись) конкретный экземпляр объекта автомобиль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FD9E6A1-752F-4B74-8A6B-CB46E3015D1D}"/>
              </a:ext>
            </a:extLst>
          </p:cNvPr>
          <p:cNvSpPr/>
          <p:nvPr/>
        </p:nvSpPr>
        <p:spPr>
          <a:xfrm>
            <a:off x="7423269" y="3474167"/>
            <a:ext cx="835675" cy="275350"/>
          </a:xfrm>
          <a:prstGeom prst="rect">
            <a:avLst/>
          </a:prstGeom>
          <a:solidFill>
            <a:srgbClr val="FF3B3B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000" dirty="0">
                <a:solidFill>
                  <a:schemeClr val="tx1"/>
                </a:solidFill>
              </a:rPr>
              <a:t>Италия</a:t>
            </a:r>
            <a:endParaRPr lang="en-US" sz="1000" dirty="0">
              <a:solidFill>
                <a:schemeClr val="tx1"/>
              </a:solidFill>
            </a:endParaRP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4AE0ED3B-92B5-461C-B097-68CD106610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3157415"/>
              </p:ext>
            </p:extLst>
          </p:nvPr>
        </p:nvGraphicFramePr>
        <p:xfrm>
          <a:off x="7423267" y="2599804"/>
          <a:ext cx="1019550" cy="1149714"/>
        </p:xfrm>
        <a:graphic>
          <a:graphicData uri="http://schemas.openxmlformats.org/drawingml/2006/table">
            <a:tbl>
              <a:tblPr firstRow="1" firstCol="1" bandRow="1">
                <a:tableStyleId>{08FB837D-C827-4EFA-A057-4D05807E0F7C}</a:tableStyleId>
              </a:tblPr>
              <a:tblGrid>
                <a:gridCol w="1019550">
                  <a:extLst>
                    <a:ext uri="{9D8B030D-6E8A-4147-A177-3AD203B41FA5}">
                      <a16:colId xmlns:a16="http://schemas.microsoft.com/office/drawing/2014/main" val="2335131415"/>
                    </a:ext>
                  </a:extLst>
                </a:gridCol>
              </a:tblGrid>
              <a:tr h="339103">
                <a:tc>
                  <a:txBody>
                    <a:bodyPr/>
                    <a:lstStyle/>
                    <a:p>
                      <a:r>
                        <a:rPr lang="ru-RU" sz="900" dirty="0"/>
                        <a:t>Страна производства</a:t>
                      </a:r>
                      <a:endParaRPr lang="en-US" sz="900" dirty="0"/>
                    </a:p>
                  </a:txBody>
                  <a:tcPr marL="66486" marR="66486" marT="33243" marB="33243"/>
                </a:tc>
                <a:extLst>
                  <a:ext uri="{0D108BD9-81ED-4DB2-BD59-A6C34878D82A}">
                    <a16:rowId xmlns:a16="http://schemas.microsoft.com/office/drawing/2014/main" val="1896518169"/>
                  </a:ext>
                </a:extLst>
              </a:tr>
              <a:tr h="269636">
                <a:tc>
                  <a:txBody>
                    <a:bodyPr/>
                    <a:lstStyle/>
                    <a:p>
                      <a:r>
                        <a:rPr lang="ru-RU" sz="900" dirty="0"/>
                        <a:t>Китай</a:t>
                      </a:r>
                      <a:endParaRPr lang="en-US" sz="900" dirty="0"/>
                    </a:p>
                  </a:txBody>
                  <a:tcPr marL="66486" marR="66486" marT="33243" marB="33243"/>
                </a:tc>
                <a:extLst>
                  <a:ext uri="{0D108BD9-81ED-4DB2-BD59-A6C34878D82A}">
                    <a16:rowId xmlns:a16="http://schemas.microsoft.com/office/drawing/2014/main" val="1818662703"/>
                  </a:ext>
                </a:extLst>
              </a:tr>
              <a:tr h="269636">
                <a:tc>
                  <a:txBody>
                    <a:bodyPr/>
                    <a:lstStyle/>
                    <a:p>
                      <a:r>
                        <a:rPr lang="en-US" sz="900" dirty="0"/>
                        <a:t>NULL</a:t>
                      </a:r>
                    </a:p>
                  </a:txBody>
                  <a:tcPr marL="66486" marR="66486" marT="33243" marB="33243"/>
                </a:tc>
                <a:extLst>
                  <a:ext uri="{0D108BD9-81ED-4DB2-BD59-A6C34878D82A}">
                    <a16:rowId xmlns:a16="http://schemas.microsoft.com/office/drawing/2014/main" val="2696213909"/>
                  </a:ext>
                </a:extLst>
              </a:tr>
              <a:tr h="269636">
                <a:tc>
                  <a:txBody>
                    <a:bodyPr/>
                    <a:lstStyle/>
                    <a:p>
                      <a:r>
                        <a:rPr lang="ru-RU" sz="900" dirty="0"/>
                        <a:t>Италия</a:t>
                      </a:r>
                      <a:endParaRPr lang="en-US" sz="900" dirty="0"/>
                    </a:p>
                  </a:txBody>
                  <a:tcPr marL="66486" marR="66486" marT="33243" marB="33243"/>
                </a:tc>
                <a:extLst>
                  <a:ext uri="{0D108BD9-81ED-4DB2-BD59-A6C34878D82A}">
                    <a16:rowId xmlns:a16="http://schemas.microsoft.com/office/drawing/2014/main" val="460976407"/>
                  </a:ext>
                </a:extLst>
              </a:tr>
            </a:tbl>
          </a:graphicData>
        </a:graphic>
      </p:graphicFrame>
      <p:grpSp>
        <p:nvGrpSpPr>
          <p:cNvPr id="29" name="Group 28">
            <a:extLst>
              <a:ext uri="{FF2B5EF4-FFF2-40B4-BE49-F238E27FC236}">
                <a16:creationId xmlns:a16="http://schemas.microsoft.com/office/drawing/2014/main" id="{B641540F-819F-4AE8-B5F5-255CCB4A7E2A}"/>
              </a:ext>
            </a:extLst>
          </p:cNvPr>
          <p:cNvGrpSpPr/>
          <p:nvPr/>
        </p:nvGrpSpPr>
        <p:grpSpPr>
          <a:xfrm>
            <a:off x="7846117" y="3470495"/>
            <a:ext cx="370994" cy="327771"/>
            <a:chOff x="7231380" y="1781383"/>
            <a:chExt cx="245034" cy="216486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435BE9F0-B1AF-4C9E-BFD8-17F80A82A4DA}"/>
                </a:ext>
              </a:extLst>
            </p:cNvPr>
            <p:cNvCxnSpPr>
              <a:cxnSpLocks/>
            </p:cNvCxnSpPr>
            <p:nvPr/>
          </p:nvCxnSpPr>
          <p:spPr>
            <a:xfrm>
              <a:off x="7231380" y="1781383"/>
              <a:ext cx="245034" cy="211863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35ACC874-D3F2-4518-852B-A1A6FF58EA4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31380" y="1781383"/>
              <a:ext cx="220482" cy="216486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80533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1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7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6" grpId="0" animBg="1"/>
      <p:bldP spid="3" grpId="0" animBg="1"/>
      <p:bldP spid="3" grpId="1" animBg="1"/>
      <p:bldP spid="3" grpId="2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2"/>
          <p:cNvSpPr txBox="1">
            <a:spLocks noGrp="1"/>
          </p:cNvSpPr>
          <p:nvPr>
            <p:ph type="title"/>
          </p:nvPr>
        </p:nvSpPr>
        <p:spPr>
          <a:xfrm>
            <a:off x="200436" y="58364"/>
            <a:ext cx="6084000" cy="5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Сущность</a:t>
            </a:r>
            <a:endParaRPr dirty="0"/>
          </a:p>
        </p:txBody>
      </p:sp>
      <p:sp>
        <p:nvSpPr>
          <p:cNvPr id="330" name="Google Shape;330;p32"/>
          <p:cNvSpPr/>
          <p:nvPr/>
        </p:nvSpPr>
        <p:spPr>
          <a:xfrm>
            <a:off x="3438464" y="4104175"/>
            <a:ext cx="12710" cy="35957"/>
          </a:xfrm>
          <a:custGeom>
            <a:avLst/>
            <a:gdLst/>
            <a:ahLst/>
            <a:cxnLst/>
            <a:rect l="l" t="t" r="r" b="b"/>
            <a:pathLst>
              <a:path w="667" h="1887" extrusionOk="0">
                <a:moveTo>
                  <a:pt x="506" y="0"/>
                </a:moveTo>
                <a:cubicBezTo>
                  <a:pt x="453" y="0"/>
                  <a:pt x="402" y="30"/>
                  <a:pt x="378" y="81"/>
                </a:cubicBezTo>
                <a:cubicBezTo>
                  <a:pt x="123" y="591"/>
                  <a:pt x="0" y="1135"/>
                  <a:pt x="0" y="1746"/>
                </a:cubicBezTo>
                <a:cubicBezTo>
                  <a:pt x="0" y="1824"/>
                  <a:pt x="63" y="1886"/>
                  <a:pt x="140" y="1886"/>
                </a:cubicBezTo>
                <a:cubicBezTo>
                  <a:pt x="218" y="1886"/>
                  <a:pt x="280" y="1824"/>
                  <a:pt x="280" y="1746"/>
                </a:cubicBezTo>
                <a:cubicBezTo>
                  <a:pt x="280" y="1181"/>
                  <a:pt x="394" y="677"/>
                  <a:pt x="630" y="206"/>
                </a:cubicBezTo>
                <a:cubicBezTo>
                  <a:pt x="667" y="136"/>
                  <a:pt x="639" y="50"/>
                  <a:pt x="569" y="15"/>
                </a:cubicBezTo>
                <a:cubicBezTo>
                  <a:pt x="549" y="5"/>
                  <a:pt x="527" y="0"/>
                  <a:pt x="50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205" name="Google Shape;329;p32">
            <a:extLst>
              <a:ext uri="{FF2B5EF4-FFF2-40B4-BE49-F238E27FC236}">
                <a16:creationId xmlns:a16="http://schemas.microsoft.com/office/drawing/2014/main" id="{2DBBA971-E5BD-4DBD-88B4-1117E84B0592}"/>
              </a:ext>
            </a:extLst>
          </p:cNvPr>
          <p:cNvSpPr txBox="1">
            <a:spLocks/>
          </p:cNvSpPr>
          <p:nvPr/>
        </p:nvSpPr>
        <p:spPr>
          <a:xfrm>
            <a:off x="275065" y="2389606"/>
            <a:ext cx="7162055" cy="4611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800"/>
              <a:buFont typeface="DM Sans"/>
              <a:buNone/>
              <a:defRPr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1pPr>
            <a:lvl2pPr marL="9144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○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2pPr>
            <a:lvl3pPr marL="13716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■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3pPr>
            <a:lvl4pPr marL="18288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●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4pPr>
            <a:lvl5pPr marL="22860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○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5pPr>
            <a:lvl6pPr marL="27432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■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6pPr>
            <a:lvl7pPr marL="32004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●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7pPr>
            <a:lvl8pPr marL="3657600" indent="-342900">
              <a:spcBef>
                <a:spcPts val="1600"/>
              </a:spcBef>
              <a:buClr>
                <a:schemeClr val="lt2"/>
              </a:buClr>
              <a:buSzPts val="1800"/>
              <a:buFont typeface="DM Sans"/>
              <a:buChar char="○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8pPr>
            <a:lvl9pPr marL="4114800" indent="-342900"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800"/>
              <a:buFont typeface="DM Sans"/>
              <a:buChar char="■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</a:defRPr>
            </a:lvl9pPr>
          </a:lstStyle>
          <a:p>
            <a:r>
              <a:rPr lang="ru-RU" sz="1200" dirty="0"/>
              <a:t>У каждой сущности определяют набор атрибутов (это свойства, что характеризует эту сущность)</a:t>
            </a:r>
          </a:p>
          <a:p>
            <a:endParaRPr lang="ru-RU" sz="1200" dirty="0"/>
          </a:p>
        </p:txBody>
      </p:sp>
      <p:sp>
        <p:nvSpPr>
          <p:cNvPr id="206" name="Google Shape;329;p32">
            <a:extLst>
              <a:ext uri="{FF2B5EF4-FFF2-40B4-BE49-F238E27FC236}">
                <a16:creationId xmlns:a16="http://schemas.microsoft.com/office/drawing/2014/main" id="{BB6BB33E-2A88-45FA-8CF7-17E54C189999}"/>
              </a:ext>
            </a:extLst>
          </p:cNvPr>
          <p:cNvSpPr txBox="1">
            <a:spLocks/>
          </p:cNvSpPr>
          <p:nvPr/>
        </p:nvSpPr>
        <p:spPr>
          <a:xfrm>
            <a:off x="124549" y="3020079"/>
            <a:ext cx="2170373" cy="406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●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○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■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●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○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■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●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○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800"/>
              <a:buFont typeface="DM Sans"/>
              <a:buChar char="■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ru-RU" sz="1000" b="1" dirty="0"/>
              <a:t>Таблица Книги</a:t>
            </a:r>
          </a:p>
        </p:txBody>
      </p:sp>
      <p:graphicFrame>
        <p:nvGraphicFramePr>
          <p:cNvPr id="227" name="Table 26">
            <a:extLst>
              <a:ext uri="{FF2B5EF4-FFF2-40B4-BE49-F238E27FC236}">
                <a16:creationId xmlns:a16="http://schemas.microsoft.com/office/drawing/2014/main" id="{D7152D6E-D436-43BF-A921-2EDAE68A3A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1686475"/>
              </p:ext>
            </p:extLst>
          </p:nvPr>
        </p:nvGraphicFramePr>
        <p:xfrm>
          <a:off x="4572000" y="3548274"/>
          <a:ext cx="4432375" cy="1149714"/>
        </p:xfrm>
        <a:graphic>
          <a:graphicData uri="http://schemas.openxmlformats.org/drawingml/2006/table">
            <a:tbl>
              <a:tblPr firstRow="1" firstCol="1" bandRow="1">
                <a:tableStyleId>{08FB837D-C827-4EFA-A057-4D05807E0F7C}</a:tableStyleId>
              </a:tblPr>
              <a:tblGrid>
                <a:gridCol w="886475">
                  <a:extLst>
                    <a:ext uri="{9D8B030D-6E8A-4147-A177-3AD203B41FA5}">
                      <a16:colId xmlns:a16="http://schemas.microsoft.com/office/drawing/2014/main" val="2951347691"/>
                    </a:ext>
                  </a:extLst>
                </a:gridCol>
                <a:gridCol w="886475">
                  <a:extLst>
                    <a:ext uri="{9D8B030D-6E8A-4147-A177-3AD203B41FA5}">
                      <a16:colId xmlns:a16="http://schemas.microsoft.com/office/drawing/2014/main" val="4079054335"/>
                    </a:ext>
                  </a:extLst>
                </a:gridCol>
                <a:gridCol w="886475">
                  <a:extLst>
                    <a:ext uri="{9D8B030D-6E8A-4147-A177-3AD203B41FA5}">
                      <a16:colId xmlns:a16="http://schemas.microsoft.com/office/drawing/2014/main" val="2776966940"/>
                    </a:ext>
                  </a:extLst>
                </a:gridCol>
                <a:gridCol w="886475">
                  <a:extLst>
                    <a:ext uri="{9D8B030D-6E8A-4147-A177-3AD203B41FA5}">
                      <a16:colId xmlns:a16="http://schemas.microsoft.com/office/drawing/2014/main" val="329810639"/>
                    </a:ext>
                  </a:extLst>
                </a:gridCol>
                <a:gridCol w="886475">
                  <a:extLst>
                    <a:ext uri="{9D8B030D-6E8A-4147-A177-3AD203B41FA5}">
                      <a16:colId xmlns:a16="http://schemas.microsoft.com/office/drawing/2014/main" val="2986566667"/>
                    </a:ext>
                  </a:extLst>
                </a:gridCol>
              </a:tblGrid>
              <a:tr h="339103">
                <a:tc>
                  <a:txBody>
                    <a:bodyPr/>
                    <a:lstStyle/>
                    <a:p>
                      <a:r>
                        <a:rPr lang="ru-RU" sz="900" dirty="0"/>
                        <a:t>Номер модели</a:t>
                      </a:r>
                      <a:endParaRPr lang="en-US" sz="900" dirty="0"/>
                    </a:p>
                  </a:txBody>
                  <a:tcPr marL="66486" marR="66486" marT="33243" marB="33243"/>
                </a:tc>
                <a:tc>
                  <a:txBody>
                    <a:bodyPr/>
                    <a:lstStyle/>
                    <a:p>
                      <a:r>
                        <a:rPr lang="ru-RU" sz="900" dirty="0"/>
                        <a:t>Год выпуска</a:t>
                      </a:r>
                      <a:endParaRPr lang="en-US" sz="900" dirty="0"/>
                    </a:p>
                  </a:txBody>
                  <a:tcPr marL="66486" marR="66486" marT="33243" marB="33243"/>
                </a:tc>
                <a:tc>
                  <a:txBody>
                    <a:bodyPr/>
                    <a:lstStyle/>
                    <a:p>
                      <a:r>
                        <a:rPr lang="ru-RU" sz="900" dirty="0"/>
                        <a:t>Производитель</a:t>
                      </a:r>
                      <a:endParaRPr lang="en-US" sz="900" dirty="0"/>
                    </a:p>
                  </a:txBody>
                  <a:tcPr marL="66486" marR="66486" marT="33243" marB="33243"/>
                </a:tc>
                <a:tc>
                  <a:txBody>
                    <a:bodyPr/>
                    <a:lstStyle/>
                    <a:p>
                      <a:r>
                        <a:rPr lang="ru-RU" sz="900" dirty="0"/>
                        <a:t>Цвет</a:t>
                      </a:r>
                      <a:endParaRPr lang="en-US" sz="900" dirty="0"/>
                    </a:p>
                  </a:txBody>
                  <a:tcPr marL="66486" marR="66486" marT="33243" marB="33243"/>
                </a:tc>
                <a:tc>
                  <a:txBody>
                    <a:bodyPr/>
                    <a:lstStyle/>
                    <a:p>
                      <a:r>
                        <a:rPr lang="ru-RU" sz="900" dirty="0"/>
                        <a:t>Тип кузова</a:t>
                      </a:r>
                      <a:endParaRPr lang="en-US" sz="900" dirty="0"/>
                    </a:p>
                  </a:txBody>
                  <a:tcPr marL="66486" marR="66486" marT="33243" marB="33243"/>
                </a:tc>
                <a:extLst>
                  <a:ext uri="{0D108BD9-81ED-4DB2-BD59-A6C34878D82A}">
                    <a16:rowId xmlns:a16="http://schemas.microsoft.com/office/drawing/2014/main" val="2241522547"/>
                  </a:ext>
                </a:extLst>
              </a:tr>
              <a:tr h="269636">
                <a:tc>
                  <a:txBody>
                    <a:bodyPr/>
                    <a:lstStyle/>
                    <a:p>
                      <a:r>
                        <a:rPr lang="ru-RU" sz="900" b="0" dirty="0"/>
                        <a:t>10123</a:t>
                      </a:r>
                    </a:p>
                  </a:txBody>
                  <a:tcPr marL="66486" marR="66486" marT="33243" marB="33243"/>
                </a:tc>
                <a:tc>
                  <a:txBody>
                    <a:bodyPr/>
                    <a:lstStyle/>
                    <a:p>
                      <a:r>
                        <a:rPr lang="ru-RU" sz="900" dirty="0"/>
                        <a:t>1991</a:t>
                      </a:r>
                      <a:endParaRPr lang="en-US" sz="900" dirty="0"/>
                    </a:p>
                  </a:txBody>
                  <a:tcPr marL="66486" marR="66486" marT="33243" marB="33243"/>
                </a:tc>
                <a:tc>
                  <a:txBody>
                    <a:bodyPr/>
                    <a:lstStyle/>
                    <a:p>
                      <a:r>
                        <a:rPr lang="ru-RU" sz="900" dirty="0"/>
                        <a:t>1</a:t>
                      </a:r>
                      <a:endParaRPr lang="en-US" sz="900" dirty="0"/>
                    </a:p>
                  </a:txBody>
                  <a:tcPr marL="66486" marR="66486" marT="33243" marB="33243"/>
                </a:tc>
                <a:tc>
                  <a:txBody>
                    <a:bodyPr/>
                    <a:lstStyle/>
                    <a:p>
                      <a:r>
                        <a:rPr lang="ru-RU" sz="900" dirty="0"/>
                        <a:t>Желтый</a:t>
                      </a:r>
                      <a:endParaRPr lang="en-US" sz="900" dirty="0"/>
                    </a:p>
                  </a:txBody>
                  <a:tcPr marL="66486" marR="66486" marT="33243" marB="33243"/>
                </a:tc>
                <a:tc>
                  <a:txBody>
                    <a:bodyPr/>
                    <a:lstStyle/>
                    <a:p>
                      <a:r>
                        <a:rPr lang="ru-RU" sz="900" dirty="0"/>
                        <a:t>Седан</a:t>
                      </a:r>
                      <a:endParaRPr lang="en-US" sz="900" dirty="0"/>
                    </a:p>
                  </a:txBody>
                  <a:tcPr marL="66486" marR="66486" marT="33243" marB="33243"/>
                </a:tc>
                <a:extLst>
                  <a:ext uri="{0D108BD9-81ED-4DB2-BD59-A6C34878D82A}">
                    <a16:rowId xmlns:a16="http://schemas.microsoft.com/office/drawing/2014/main" val="2061567759"/>
                  </a:ext>
                </a:extLst>
              </a:tr>
              <a:tr h="269636">
                <a:tc>
                  <a:txBody>
                    <a:bodyPr/>
                    <a:lstStyle/>
                    <a:p>
                      <a:r>
                        <a:rPr lang="ru-RU" sz="900" b="0" dirty="0"/>
                        <a:t>10124</a:t>
                      </a:r>
                      <a:endParaRPr lang="en-US" sz="900" b="0" dirty="0"/>
                    </a:p>
                  </a:txBody>
                  <a:tcPr marL="66486" marR="66486" marT="33243" marB="33243"/>
                </a:tc>
                <a:tc>
                  <a:txBody>
                    <a:bodyPr/>
                    <a:lstStyle/>
                    <a:p>
                      <a:r>
                        <a:rPr lang="ru-RU" sz="900" dirty="0"/>
                        <a:t>1976</a:t>
                      </a:r>
                      <a:endParaRPr lang="en-US" sz="900" dirty="0"/>
                    </a:p>
                  </a:txBody>
                  <a:tcPr marL="66486" marR="66486" marT="33243" marB="33243"/>
                </a:tc>
                <a:tc>
                  <a:txBody>
                    <a:bodyPr/>
                    <a:lstStyle/>
                    <a:p>
                      <a:r>
                        <a:rPr lang="ru-RU" sz="900" dirty="0"/>
                        <a:t>2</a:t>
                      </a:r>
                      <a:endParaRPr lang="en-US" sz="900" dirty="0"/>
                    </a:p>
                  </a:txBody>
                  <a:tcPr marL="66486" marR="66486" marT="33243" marB="33243"/>
                </a:tc>
                <a:tc>
                  <a:txBody>
                    <a:bodyPr/>
                    <a:lstStyle/>
                    <a:p>
                      <a:r>
                        <a:rPr lang="ru-RU" sz="900" dirty="0"/>
                        <a:t>Синий</a:t>
                      </a:r>
                    </a:p>
                  </a:txBody>
                  <a:tcPr marL="66486" marR="66486" marT="33243" marB="33243"/>
                </a:tc>
                <a:tc>
                  <a:txBody>
                    <a:bodyPr/>
                    <a:lstStyle/>
                    <a:p>
                      <a:r>
                        <a:rPr lang="ru-RU" sz="900" dirty="0"/>
                        <a:t>Хетчбэк</a:t>
                      </a:r>
                      <a:endParaRPr lang="en-US" sz="900" dirty="0"/>
                    </a:p>
                  </a:txBody>
                  <a:tcPr marL="66486" marR="66486" marT="33243" marB="33243"/>
                </a:tc>
                <a:extLst>
                  <a:ext uri="{0D108BD9-81ED-4DB2-BD59-A6C34878D82A}">
                    <a16:rowId xmlns:a16="http://schemas.microsoft.com/office/drawing/2014/main" val="2208235217"/>
                  </a:ext>
                </a:extLst>
              </a:tr>
              <a:tr h="269636">
                <a:tc>
                  <a:txBody>
                    <a:bodyPr/>
                    <a:lstStyle/>
                    <a:p>
                      <a:r>
                        <a:rPr lang="ru-RU" sz="900" b="0" dirty="0"/>
                        <a:t>10125</a:t>
                      </a:r>
                      <a:endParaRPr lang="en-US" sz="900" b="0" dirty="0"/>
                    </a:p>
                  </a:txBody>
                  <a:tcPr marL="66486" marR="66486" marT="33243" marB="33243"/>
                </a:tc>
                <a:tc>
                  <a:txBody>
                    <a:bodyPr/>
                    <a:lstStyle/>
                    <a:p>
                      <a:r>
                        <a:rPr lang="ru-RU" sz="900" dirty="0"/>
                        <a:t>2000</a:t>
                      </a:r>
                      <a:endParaRPr lang="en-US" sz="900" dirty="0"/>
                    </a:p>
                  </a:txBody>
                  <a:tcPr marL="66486" marR="66486" marT="33243" marB="33243"/>
                </a:tc>
                <a:tc>
                  <a:txBody>
                    <a:bodyPr/>
                    <a:lstStyle/>
                    <a:p>
                      <a:r>
                        <a:rPr lang="ru-RU" sz="900" dirty="0"/>
                        <a:t>1</a:t>
                      </a:r>
                      <a:endParaRPr lang="en-US" sz="900" dirty="0"/>
                    </a:p>
                  </a:txBody>
                  <a:tcPr marL="66486" marR="66486" marT="33243" marB="33243"/>
                </a:tc>
                <a:tc>
                  <a:txBody>
                    <a:bodyPr/>
                    <a:lstStyle/>
                    <a:p>
                      <a:r>
                        <a:rPr lang="ru-RU" sz="900" dirty="0"/>
                        <a:t>Желтый</a:t>
                      </a:r>
                      <a:endParaRPr lang="en-US" sz="900" dirty="0"/>
                    </a:p>
                  </a:txBody>
                  <a:tcPr marL="66486" marR="66486" marT="33243" marB="33243"/>
                </a:tc>
                <a:tc>
                  <a:txBody>
                    <a:bodyPr/>
                    <a:lstStyle/>
                    <a:p>
                      <a:r>
                        <a:rPr lang="ru-RU" sz="900" dirty="0"/>
                        <a:t>Универсал</a:t>
                      </a:r>
                      <a:endParaRPr lang="en-US" sz="900" dirty="0"/>
                    </a:p>
                  </a:txBody>
                  <a:tcPr marL="66486" marR="66486" marT="33243" marB="33243"/>
                </a:tc>
                <a:extLst>
                  <a:ext uri="{0D108BD9-81ED-4DB2-BD59-A6C34878D82A}">
                    <a16:rowId xmlns:a16="http://schemas.microsoft.com/office/drawing/2014/main" val="3740259366"/>
                  </a:ext>
                </a:extLst>
              </a:tr>
            </a:tbl>
          </a:graphicData>
        </a:graphic>
      </p:graphicFrame>
      <p:graphicFrame>
        <p:nvGraphicFramePr>
          <p:cNvPr id="23" name="Table 23">
            <a:extLst>
              <a:ext uri="{FF2B5EF4-FFF2-40B4-BE49-F238E27FC236}">
                <a16:creationId xmlns:a16="http://schemas.microsoft.com/office/drawing/2014/main" id="{295DAABE-5804-4DEF-A4F2-93756ED1F5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5655817"/>
              </p:ext>
            </p:extLst>
          </p:nvPr>
        </p:nvGraphicFramePr>
        <p:xfrm>
          <a:off x="212340" y="3548274"/>
          <a:ext cx="1213746" cy="937376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1213746">
                  <a:extLst>
                    <a:ext uri="{9D8B030D-6E8A-4147-A177-3AD203B41FA5}">
                      <a16:colId xmlns:a16="http://schemas.microsoft.com/office/drawing/2014/main" val="814329187"/>
                    </a:ext>
                  </a:extLst>
                </a:gridCol>
              </a:tblGrid>
              <a:tr h="170013">
                <a:tc>
                  <a:txBody>
                    <a:bodyPr/>
                    <a:lstStyle/>
                    <a:p>
                      <a:r>
                        <a:rPr lang="ru-RU" sz="1000" b="0" dirty="0"/>
                        <a:t>Название</a:t>
                      </a:r>
                      <a:endParaRPr lang="en-US" sz="1000" b="0" dirty="0"/>
                    </a:p>
                  </a:txBody>
                  <a:tcPr marL="81943" marR="81943" marT="40972" marB="40972"/>
                </a:tc>
                <a:extLst>
                  <a:ext uri="{0D108BD9-81ED-4DB2-BD59-A6C34878D82A}">
                    <a16:rowId xmlns:a16="http://schemas.microsoft.com/office/drawing/2014/main" val="2803305014"/>
                  </a:ext>
                </a:extLst>
              </a:tr>
              <a:tr h="170013">
                <a:tc>
                  <a:txBody>
                    <a:bodyPr/>
                    <a:lstStyle/>
                    <a:p>
                      <a:r>
                        <a:rPr lang="ru-RU" sz="1000" dirty="0"/>
                        <a:t>Автор</a:t>
                      </a:r>
                      <a:endParaRPr lang="en-US" sz="1000" dirty="0"/>
                    </a:p>
                  </a:txBody>
                  <a:tcPr marL="81943" marR="81943" marT="40972" marB="40972"/>
                </a:tc>
                <a:extLst>
                  <a:ext uri="{0D108BD9-81ED-4DB2-BD59-A6C34878D82A}">
                    <a16:rowId xmlns:a16="http://schemas.microsoft.com/office/drawing/2014/main" val="2980098897"/>
                  </a:ext>
                </a:extLst>
              </a:tr>
              <a:tr h="170013">
                <a:tc>
                  <a:txBody>
                    <a:bodyPr/>
                    <a:lstStyle/>
                    <a:p>
                      <a:r>
                        <a:rPr lang="ru-RU" sz="1000" dirty="0"/>
                        <a:t>Дата публикации</a:t>
                      </a:r>
                      <a:endParaRPr lang="en-US" sz="1000" dirty="0"/>
                    </a:p>
                  </a:txBody>
                  <a:tcPr marL="81943" marR="81943" marT="40972" marB="40972"/>
                </a:tc>
                <a:extLst>
                  <a:ext uri="{0D108BD9-81ED-4DB2-BD59-A6C34878D82A}">
                    <a16:rowId xmlns:a16="http://schemas.microsoft.com/office/drawing/2014/main" val="589566772"/>
                  </a:ext>
                </a:extLst>
              </a:tr>
              <a:tr h="170013">
                <a:tc>
                  <a:txBody>
                    <a:bodyPr/>
                    <a:lstStyle/>
                    <a:p>
                      <a:r>
                        <a:rPr lang="ru-RU" sz="1000" dirty="0"/>
                        <a:t>Кол-во страниц</a:t>
                      </a:r>
                      <a:endParaRPr lang="en-US" sz="1000" dirty="0"/>
                    </a:p>
                  </a:txBody>
                  <a:tcPr marL="81943" marR="81943" marT="40972" marB="40972"/>
                </a:tc>
                <a:extLst>
                  <a:ext uri="{0D108BD9-81ED-4DB2-BD59-A6C34878D82A}">
                    <a16:rowId xmlns:a16="http://schemas.microsoft.com/office/drawing/2014/main" val="4191687663"/>
                  </a:ext>
                </a:extLst>
              </a:tr>
            </a:tbl>
          </a:graphicData>
        </a:graphic>
      </p:graphicFrame>
      <p:sp>
        <p:nvSpPr>
          <p:cNvPr id="229" name="Google Shape;329;p32">
            <a:extLst>
              <a:ext uri="{FF2B5EF4-FFF2-40B4-BE49-F238E27FC236}">
                <a16:creationId xmlns:a16="http://schemas.microsoft.com/office/drawing/2014/main" id="{C18DE5EA-27D2-4927-9103-79D1C5A74079}"/>
              </a:ext>
            </a:extLst>
          </p:cNvPr>
          <p:cNvSpPr txBox="1">
            <a:spLocks/>
          </p:cNvSpPr>
          <p:nvPr/>
        </p:nvSpPr>
        <p:spPr>
          <a:xfrm>
            <a:off x="2270050" y="2965174"/>
            <a:ext cx="2170373" cy="406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●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○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■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●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○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■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●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○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800"/>
              <a:buFont typeface="DM Sans"/>
              <a:buChar char="■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ru-RU" sz="1000" b="1" dirty="0"/>
              <a:t>Таблица Машины</a:t>
            </a:r>
          </a:p>
        </p:txBody>
      </p:sp>
      <p:graphicFrame>
        <p:nvGraphicFramePr>
          <p:cNvPr id="230" name="Table 23">
            <a:extLst>
              <a:ext uri="{FF2B5EF4-FFF2-40B4-BE49-F238E27FC236}">
                <a16:creationId xmlns:a16="http://schemas.microsoft.com/office/drawing/2014/main" id="{29C92AFC-DB38-45FD-B5B9-9C1DCDE1FB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1846456"/>
              </p:ext>
            </p:extLst>
          </p:nvPr>
        </p:nvGraphicFramePr>
        <p:xfrm>
          <a:off x="2340175" y="3492512"/>
          <a:ext cx="1213746" cy="1171720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1213746">
                  <a:extLst>
                    <a:ext uri="{9D8B030D-6E8A-4147-A177-3AD203B41FA5}">
                      <a16:colId xmlns:a16="http://schemas.microsoft.com/office/drawing/2014/main" val="814329187"/>
                    </a:ext>
                  </a:extLst>
                </a:gridCol>
              </a:tblGrid>
              <a:tr h="197256">
                <a:tc>
                  <a:txBody>
                    <a:bodyPr/>
                    <a:lstStyle/>
                    <a:p>
                      <a:r>
                        <a:rPr lang="ru-RU" sz="1000" b="0" dirty="0"/>
                        <a:t>Номер модели</a:t>
                      </a:r>
                      <a:endParaRPr lang="en-US" sz="1000" b="0" dirty="0"/>
                    </a:p>
                  </a:txBody>
                  <a:tcPr marL="81943" marR="81943" marT="40972" marB="40972"/>
                </a:tc>
                <a:extLst>
                  <a:ext uri="{0D108BD9-81ED-4DB2-BD59-A6C34878D82A}">
                    <a16:rowId xmlns:a16="http://schemas.microsoft.com/office/drawing/2014/main" val="2803305014"/>
                  </a:ext>
                </a:extLst>
              </a:tr>
              <a:tr h="197256">
                <a:tc>
                  <a:txBody>
                    <a:bodyPr/>
                    <a:lstStyle/>
                    <a:p>
                      <a:r>
                        <a:rPr lang="ru-RU" sz="1000" b="0" dirty="0"/>
                        <a:t>Год выпуска</a:t>
                      </a:r>
                      <a:endParaRPr lang="en-US" sz="1000" b="0" dirty="0"/>
                    </a:p>
                  </a:txBody>
                  <a:tcPr marL="81943" marR="81943" marT="40972" marB="40972"/>
                </a:tc>
                <a:extLst>
                  <a:ext uri="{0D108BD9-81ED-4DB2-BD59-A6C34878D82A}">
                    <a16:rowId xmlns:a16="http://schemas.microsoft.com/office/drawing/2014/main" val="2980098897"/>
                  </a:ext>
                </a:extLst>
              </a:tr>
              <a:tr h="197256">
                <a:tc>
                  <a:txBody>
                    <a:bodyPr/>
                    <a:lstStyle/>
                    <a:p>
                      <a:r>
                        <a:rPr lang="ru-RU" sz="1000" b="0" dirty="0"/>
                        <a:t>Производитель</a:t>
                      </a:r>
                      <a:endParaRPr lang="en-US" sz="1000" b="0" dirty="0"/>
                    </a:p>
                  </a:txBody>
                  <a:tcPr marL="81943" marR="81943" marT="40972" marB="40972"/>
                </a:tc>
                <a:extLst>
                  <a:ext uri="{0D108BD9-81ED-4DB2-BD59-A6C34878D82A}">
                    <a16:rowId xmlns:a16="http://schemas.microsoft.com/office/drawing/2014/main" val="589566772"/>
                  </a:ext>
                </a:extLst>
              </a:tr>
              <a:tr h="197256">
                <a:tc>
                  <a:txBody>
                    <a:bodyPr/>
                    <a:lstStyle/>
                    <a:p>
                      <a:r>
                        <a:rPr lang="ru-RU" sz="1000" b="0" dirty="0"/>
                        <a:t>Цвет</a:t>
                      </a:r>
                      <a:endParaRPr lang="en-US" sz="1000" b="0" dirty="0"/>
                    </a:p>
                  </a:txBody>
                  <a:tcPr marL="81943" marR="81943" marT="40972" marB="40972"/>
                </a:tc>
                <a:extLst>
                  <a:ext uri="{0D108BD9-81ED-4DB2-BD59-A6C34878D82A}">
                    <a16:rowId xmlns:a16="http://schemas.microsoft.com/office/drawing/2014/main" val="4191687663"/>
                  </a:ext>
                </a:extLst>
              </a:tr>
              <a:tr h="197256">
                <a:tc>
                  <a:txBody>
                    <a:bodyPr/>
                    <a:lstStyle/>
                    <a:p>
                      <a:r>
                        <a:rPr lang="ru-RU" sz="1000" b="0" dirty="0"/>
                        <a:t>Тип кузова</a:t>
                      </a:r>
                      <a:endParaRPr lang="en-US" sz="1000" b="0" dirty="0"/>
                    </a:p>
                  </a:txBody>
                  <a:tcPr marL="81943" marR="81943" marT="40972" marB="40972"/>
                </a:tc>
                <a:extLst>
                  <a:ext uri="{0D108BD9-81ED-4DB2-BD59-A6C34878D82A}">
                    <a16:rowId xmlns:a16="http://schemas.microsoft.com/office/drawing/2014/main" val="2540209285"/>
                  </a:ext>
                </a:extLst>
              </a:tr>
            </a:tbl>
          </a:graphicData>
        </a:graphic>
      </p:graphicFrame>
      <p:sp>
        <p:nvSpPr>
          <p:cNvPr id="233" name="Google Shape;329;p32">
            <a:extLst>
              <a:ext uri="{FF2B5EF4-FFF2-40B4-BE49-F238E27FC236}">
                <a16:creationId xmlns:a16="http://schemas.microsoft.com/office/drawing/2014/main" id="{9A0C872D-6D4C-412A-B01B-FE2F17961B80}"/>
              </a:ext>
            </a:extLst>
          </p:cNvPr>
          <p:cNvSpPr txBox="1">
            <a:spLocks/>
          </p:cNvSpPr>
          <p:nvPr/>
        </p:nvSpPr>
        <p:spPr>
          <a:xfrm>
            <a:off x="3856972" y="2571750"/>
            <a:ext cx="5368484" cy="406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●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○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■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●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○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■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●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○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800"/>
              <a:buFont typeface="DM Sans"/>
              <a:buChar char="■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endParaRPr lang="ru-RU" sz="1200" dirty="0"/>
          </a:p>
        </p:txBody>
      </p:sp>
      <p:sp>
        <p:nvSpPr>
          <p:cNvPr id="236" name="Google Shape;329;p32">
            <a:extLst>
              <a:ext uri="{FF2B5EF4-FFF2-40B4-BE49-F238E27FC236}">
                <a16:creationId xmlns:a16="http://schemas.microsoft.com/office/drawing/2014/main" id="{4F8FC93E-2C56-415D-85A1-3967ABFBF6FA}"/>
              </a:ext>
            </a:extLst>
          </p:cNvPr>
          <p:cNvSpPr txBox="1">
            <a:spLocks/>
          </p:cNvSpPr>
          <p:nvPr/>
        </p:nvSpPr>
        <p:spPr>
          <a:xfrm>
            <a:off x="200436" y="462987"/>
            <a:ext cx="8190529" cy="8733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●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○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■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●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○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■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●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○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800"/>
              <a:buFont typeface="DM Sans"/>
              <a:buChar char="■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ru-RU" sz="1200" b="1" dirty="0"/>
              <a:t>Сущность</a:t>
            </a:r>
            <a:r>
              <a:rPr lang="ru-RU" sz="1200" dirty="0"/>
              <a:t> (entity) представляет объекты, которые должны храниться в базе данных (как правило это объекты из реального мира). Например: Страна, Машина, Магазин и тд </a:t>
            </a:r>
            <a:br>
              <a:rPr lang="ru-RU" sz="1200" dirty="0"/>
            </a:br>
            <a:br>
              <a:rPr lang="ru-RU" sz="1200" dirty="0"/>
            </a:br>
            <a:endParaRPr lang="ru-RU" sz="1200" dirty="0"/>
          </a:p>
        </p:txBody>
      </p:sp>
      <p:sp>
        <p:nvSpPr>
          <p:cNvPr id="237" name="Right Brace 236">
            <a:extLst>
              <a:ext uri="{FF2B5EF4-FFF2-40B4-BE49-F238E27FC236}">
                <a16:creationId xmlns:a16="http://schemas.microsoft.com/office/drawing/2014/main" id="{124AAAA7-3764-43FB-9254-1EDBCC48D86E}"/>
              </a:ext>
            </a:extLst>
          </p:cNvPr>
          <p:cNvSpPr/>
          <p:nvPr/>
        </p:nvSpPr>
        <p:spPr>
          <a:xfrm rot="16200000" flipV="1">
            <a:off x="6639045" y="1144765"/>
            <a:ext cx="237360" cy="4371451"/>
          </a:xfrm>
          <a:prstGeom prst="rightBrace">
            <a:avLst>
              <a:gd name="adj1" fmla="val 42948"/>
              <a:gd name="adj2" fmla="val 50000"/>
            </a:avLst>
          </a:prstGeom>
          <a:ln w="19050">
            <a:solidFill>
              <a:srgbClr val="CCCC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38" name="Google Shape;329;p32">
            <a:extLst>
              <a:ext uri="{FF2B5EF4-FFF2-40B4-BE49-F238E27FC236}">
                <a16:creationId xmlns:a16="http://schemas.microsoft.com/office/drawing/2014/main" id="{68641053-EAC1-4FAA-9124-2C6319BD0682}"/>
              </a:ext>
            </a:extLst>
          </p:cNvPr>
          <p:cNvSpPr txBox="1">
            <a:spLocks/>
          </p:cNvSpPr>
          <p:nvPr/>
        </p:nvSpPr>
        <p:spPr>
          <a:xfrm>
            <a:off x="6065453" y="2750656"/>
            <a:ext cx="2170373" cy="406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●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○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■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●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○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■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●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○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800"/>
              <a:buFont typeface="DM Sans"/>
              <a:buChar char="■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ru-RU" sz="1200" dirty="0"/>
              <a:t>Колонки (Атрибуты)</a:t>
            </a:r>
          </a:p>
        </p:txBody>
      </p:sp>
      <p:sp>
        <p:nvSpPr>
          <p:cNvPr id="239" name="Google Shape;329;p32">
            <a:extLst>
              <a:ext uri="{FF2B5EF4-FFF2-40B4-BE49-F238E27FC236}">
                <a16:creationId xmlns:a16="http://schemas.microsoft.com/office/drawing/2014/main" id="{E25B2646-319D-4C29-9511-EA41015D7476}"/>
              </a:ext>
            </a:extLst>
          </p:cNvPr>
          <p:cNvSpPr txBox="1">
            <a:spLocks/>
          </p:cNvSpPr>
          <p:nvPr/>
        </p:nvSpPr>
        <p:spPr>
          <a:xfrm>
            <a:off x="3777982" y="3657913"/>
            <a:ext cx="2170373" cy="406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●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○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■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●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○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■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●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○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800"/>
              <a:buFont typeface="DM Sans"/>
              <a:buChar char="■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ru-RU" sz="1000" dirty="0"/>
              <a:t>Атрибуты</a:t>
            </a:r>
          </a:p>
        </p:txBody>
      </p:sp>
      <p:sp>
        <p:nvSpPr>
          <p:cNvPr id="240" name="Right Brace 239">
            <a:extLst>
              <a:ext uri="{FF2B5EF4-FFF2-40B4-BE49-F238E27FC236}">
                <a16:creationId xmlns:a16="http://schemas.microsoft.com/office/drawing/2014/main" id="{40ED64E5-DF4A-404B-9903-B07321675C4E}"/>
              </a:ext>
            </a:extLst>
          </p:cNvPr>
          <p:cNvSpPr/>
          <p:nvPr/>
        </p:nvSpPr>
        <p:spPr>
          <a:xfrm>
            <a:off x="3644259" y="3492512"/>
            <a:ext cx="133723" cy="1115076"/>
          </a:xfrm>
          <a:prstGeom prst="rightBrace">
            <a:avLst>
              <a:gd name="adj1" fmla="val 42948"/>
              <a:gd name="adj2" fmla="val 50000"/>
            </a:avLst>
          </a:prstGeom>
          <a:ln w="19050">
            <a:solidFill>
              <a:srgbClr val="CCCC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50" name="Google Shape;329;p32">
            <a:extLst>
              <a:ext uri="{FF2B5EF4-FFF2-40B4-BE49-F238E27FC236}">
                <a16:creationId xmlns:a16="http://schemas.microsoft.com/office/drawing/2014/main" id="{410E5FD4-7705-4B6A-AB4D-A6471C5D7F75}"/>
              </a:ext>
            </a:extLst>
          </p:cNvPr>
          <p:cNvSpPr txBox="1">
            <a:spLocks/>
          </p:cNvSpPr>
          <p:nvPr/>
        </p:nvSpPr>
        <p:spPr>
          <a:xfrm>
            <a:off x="3599156" y="1129981"/>
            <a:ext cx="3102410" cy="18198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●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○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■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●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○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■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●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○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800"/>
              <a:buFont typeface="DM Sans"/>
              <a:buChar char="■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ru-RU" sz="1200" b="1" dirty="0"/>
              <a:t>БД Учебное заведение: </a:t>
            </a:r>
            <a:br>
              <a:rPr lang="ru-RU" sz="1200" dirty="0"/>
            </a:br>
            <a:r>
              <a:rPr lang="ru-RU" sz="1200" dirty="0"/>
              <a:t>студенты (ученики);</a:t>
            </a:r>
            <a:br>
              <a:rPr lang="ru-RU" sz="1200" dirty="0"/>
            </a:br>
            <a:r>
              <a:rPr lang="ru-RU" sz="1200" dirty="0"/>
              <a:t>преподаватели;</a:t>
            </a:r>
            <a:br>
              <a:rPr lang="ru-RU" sz="1200" dirty="0"/>
            </a:br>
            <a:r>
              <a:rPr lang="ru-RU" sz="1200" dirty="0"/>
              <a:t>группы;</a:t>
            </a:r>
            <a:br>
              <a:rPr lang="ru-RU" sz="1200" dirty="0"/>
            </a:br>
            <a:r>
              <a:rPr lang="ru-RU" sz="1200" dirty="0"/>
              <a:t>дисциплины, которые изучаются.</a:t>
            </a:r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endParaRPr lang="ru-RU" sz="1200" dirty="0"/>
          </a:p>
        </p:txBody>
      </p:sp>
      <p:sp>
        <p:nvSpPr>
          <p:cNvPr id="251" name="Google Shape;329;p32">
            <a:extLst>
              <a:ext uri="{FF2B5EF4-FFF2-40B4-BE49-F238E27FC236}">
                <a16:creationId xmlns:a16="http://schemas.microsoft.com/office/drawing/2014/main" id="{28B7D295-6FAE-43E8-BB4D-8431CFECD8FE}"/>
              </a:ext>
            </a:extLst>
          </p:cNvPr>
          <p:cNvSpPr txBox="1">
            <a:spLocks/>
          </p:cNvSpPr>
          <p:nvPr/>
        </p:nvSpPr>
        <p:spPr>
          <a:xfrm>
            <a:off x="288725" y="1116914"/>
            <a:ext cx="3460787" cy="1231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●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○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■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●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○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■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●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○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800"/>
              <a:buFont typeface="DM Sans"/>
              <a:buChar char="■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ru-RU" sz="1200" dirty="0"/>
              <a:t>В </a:t>
            </a:r>
            <a:r>
              <a:rPr lang="ru-RU" sz="1200" b="1" dirty="0"/>
              <a:t>БДх книжного магазина </a:t>
            </a:r>
            <a:r>
              <a:rPr lang="ru-RU" sz="1200" dirty="0"/>
              <a:t>можно выделить следующие сущности:</a:t>
            </a:r>
            <a:br>
              <a:rPr lang="ru-RU" sz="1200" dirty="0"/>
            </a:br>
            <a:r>
              <a:rPr lang="ru-RU" sz="1200" dirty="0"/>
              <a:t>книга;</a:t>
            </a:r>
            <a:br>
              <a:rPr lang="ru-RU" sz="1200" dirty="0"/>
            </a:br>
            <a:r>
              <a:rPr lang="ru-RU" sz="1200" dirty="0"/>
              <a:t>поставщик;</a:t>
            </a:r>
            <a:br>
              <a:rPr lang="ru-RU" sz="1200" dirty="0"/>
            </a:br>
            <a:r>
              <a:rPr lang="ru-RU" sz="1200" dirty="0"/>
              <a:t>размещение в магазине.</a:t>
            </a:r>
          </a:p>
        </p:txBody>
      </p:sp>
      <p:sp>
        <p:nvSpPr>
          <p:cNvPr id="252" name="Google Shape;329;p32">
            <a:extLst>
              <a:ext uri="{FF2B5EF4-FFF2-40B4-BE49-F238E27FC236}">
                <a16:creationId xmlns:a16="http://schemas.microsoft.com/office/drawing/2014/main" id="{60CAB39C-B85F-4CC8-BC5D-B4F6DC993EBD}"/>
              </a:ext>
            </a:extLst>
          </p:cNvPr>
          <p:cNvSpPr txBox="1">
            <a:spLocks/>
          </p:cNvSpPr>
          <p:nvPr/>
        </p:nvSpPr>
        <p:spPr>
          <a:xfrm>
            <a:off x="1605062" y="3682651"/>
            <a:ext cx="2170373" cy="406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●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○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■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●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○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■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●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○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800"/>
              <a:buFont typeface="DM Sans"/>
              <a:buChar char="■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ru-RU" sz="1000" dirty="0"/>
              <a:t>Атрибуты</a:t>
            </a:r>
          </a:p>
        </p:txBody>
      </p:sp>
      <p:sp>
        <p:nvSpPr>
          <p:cNvPr id="253" name="Right Brace 252">
            <a:extLst>
              <a:ext uri="{FF2B5EF4-FFF2-40B4-BE49-F238E27FC236}">
                <a16:creationId xmlns:a16="http://schemas.microsoft.com/office/drawing/2014/main" id="{6303A3C3-E4DE-49F7-AA78-29E0D992FF34}"/>
              </a:ext>
            </a:extLst>
          </p:cNvPr>
          <p:cNvSpPr/>
          <p:nvPr/>
        </p:nvSpPr>
        <p:spPr>
          <a:xfrm>
            <a:off x="1471339" y="3506362"/>
            <a:ext cx="133723" cy="1115076"/>
          </a:xfrm>
          <a:prstGeom prst="rightBrace">
            <a:avLst>
              <a:gd name="adj1" fmla="val 42948"/>
              <a:gd name="adj2" fmla="val 50000"/>
            </a:avLst>
          </a:prstGeom>
          <a:ln w="19050">
            <a:solidFill>
              <a:srgbClr val="CCCC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54" name="Google Shape;329;p32">
            <a:extLst>
              <a:ext uri="{FF2B5EF4-FFF2-40B4-BE49-F238E27FC236}">
                <a16:creationId xmlns:a16="http://schemas.microsoft.com/office/drawing/2014/main" id="{CA633029-0322-477D-8EB8-31345AA04737}"/>
              </a:ext>
            </a:extLst>
          </p:cNvPr>
          <p:cNvSpPr txBox="1">
            <a:spLocks/>
          </p:cNvSpPr>
          <p:nvPr/>
        </p:nvSpPr>
        <p:spPr>
          <a:xfrm>
            <a:off x="4531193" y="4540771"/>
            <a:ext cx="2170373" cy="406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●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○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■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●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○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■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●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○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800"/>
              <a:buFont typeface="DM Sans"/>
              <a:buChar char="■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ru-RU" sz="1000" b="1" dirty="0"/>
              <a:t>Таблица Машины</a:t>
            </a:r>
          </a:p>
        </p:txBody>
      </p:sp>
    </p:spTree>
    <p:extLst>
      <p:ext uri="{BB962C8B-B14F-4D97-AF65-F5344CB8AC3E}">
        <p14:creationId xmlns:p14="http://schemas.microsoft.com/office/powerpoint/2010/main" val="1137093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7" grpId="0" animBg="1"/>
      <p:bldP spid="240" grpId="0" animBg="1"/>
      <p:bldP spid="25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33"/>
          <p:cNvSpPr txBox="1">
            <a:spLocks noGrp="1"/>
          </p:cNvSpPr>
          <p:nvPr>
            <p:ph type="title"/>
          </p:nvPr>
        </p:nvSpPr>
        <p:spPr>
          <a:xfrm>
            <a:off x="103254" y="111599"/>
            <a:ext cx="6774180" cy="5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/>
              <a:t>Первичный ключ</a:t>
            </a:r>
          </a:p>
        </p:txBody>
      </p:sp>
      <p:graphicFrame>
        <p:nvGraphicFramePr>
          <p:cNvPr id="25" name="Table 26">
            <a:extLst>
              <a:ext uri="{FF2B5EF4-FFF2-40B4-BE49-F238E27FC236}">
                <a16:creationId xmlns:a16="http://schemas.microsoft.com/office/drawing/2014/main" id="{7236A7EB-3AD0-4BCE-B750-8646D1F8D2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3147043"/>
              </p:ext>
            </p:extLst>
          </p:nvPr>
        </p:nvGraphicFramePr>
        <p:xfrm>
          <a:off x="484254" y="1748057"/>
          <a:ext cx="6109075" cy="1405008"/>
        </p:xfrm>
        <a:graphic>
          <a:graphicData uri="http://schemas.openxmlformats.org/drawingml/2006/table">
            <a:tbl>
              <a:tblPr firstRow="1" firstCol="1" bandRow="1">
                <a:tableStyleId>{08FB837D-C827-4EFA-A057-4D05807E0F7C}</a:tableStyleId>
              </a:tblPr>
              <a:tblGrid>
                <a:gridCol w="1352925">
                  <a:extLst>
                    <a:ext uri="{9D8B030D-6E8A-4147-A177-3AD203B41FA5}">
                      <a16:colId xmlns:a16="http://schemas.microsoft.com/office/drawing/2014/main" val="2951347691"/>
                    </a:ext>
                  </a:extLst>
                </a:gridCol>
                <a:gridCol w="1090705">
                  <a:extLst>
                    <a:ext uri="{9D8B030D-6E8A-4147-A177-3AD203B41FA5}">
                      <a16:colId xmlns:a16="http://schemas.microsoft.com/office/drawing/2014/main" val="4079054335"/>
                    </a:ext>
                  </a:extLst>
                </a:gridCol>
                <a:gridCol w="1221815">
                  <a:extLst>
                    <a:ext uri="{9D8B030D-6E8A-4147-A177-3AD203B41FA5}">
                      <a16:colId xmlns:a16="http://schemas.microsoft.com/office/drawing/2014/main" val="2776966940"/>
                    </a:ext>
                  </a:extLst>
                </a:gridCol>
                <a:gridCol w="1221815">
                  <a:extLst>
                    <a:ext uri="{9D8B030D-6E8A-4147-A177-3AD203B41FA5}">
                      <a16:colId xmlns:a16="http://schemas.microsoft.com/office/drawing/2014/main" val="329810639"/>
                    </a:ext>
                  </a:extLst>
                </a:gridCol>
                <a:gridCol w="1221815">
                  <a:extLst>
                    <a:ext uri="{9D8B030D-6E8A-4147-A177-3AD203B41FA5}">
                      <a16:colId xmlns:a16="http://schemas.microsoft.com/office/drawing/2014/main" val="2986566667"/>
                    </a:ext>
                  </a:extLst>
                </a:gridCol>
              </a:tblGrid>
              <a:tr h="209811">
                <a:tc>
                  <a:txBody>
                    <a:bodyPr/>
                    <a:lstStyle/>
                    <a:p>
                      <a:r>
                        <a:rPr lang="ru-RU" sz="1000" dirty="0"/>
                        <a:t>    Номер модели</a:t>
                      </a:r>
                      <a:endParaRPr lang="en-US" sz="1000" dirty="0"/>
                    </a:p>
                  </a:txBody>
                  <a:tcPr marL="81768" marR="81768" marT="40884" marB="40884"/>
                </a:tc>
                <a:tc>
                  <a:txBody>
                    <a:bodyPr/>
                    <a:lstStyle/>
                    <a:p>
                      <a:r>
                        <a:rPr lang="ru-RU" sz="1000" dirty="0"/>
                        <a:t>Год выпуска</a:t>
                      </a:r>
                      <a:endParaRPr lang="en-US" sz="1000" dirty="0"/>
                    </a:p>
                  </a:txBody>
                  <a:tcPr marL="81768" marR="81768" marT="40884" marB="40884"/>
                </a:tc>
                <a:tc>
                  <a:txBody>
                    <a:bodyPr/>
                    <a:lstStyle/>
                    <a:p>
                      <a:r>
                        <a:rPr lang="ru-RU" sz="1000" dirty="0"/>
                        <a:t>Производитель</a:t>
                      </a:r>
                      <a:endParaRPr lang="en-US" sz="1000" dirty="0"/>
                    </a:p>
                  </a:txBody>
                  <a:tcPr marL="81768" marR="81768" marT="40884" marB="40884"/>
                </a:tc>
                <a:tc>
                  <a:txBody>
                    <a:bodyPr/>
                    <a:lstStyle/>
                    <a:p>
                      <a:r>
                        <a:rPr lang="ru-RU" sz="1000" dirty="0"/>
                        <a:t>Цвет</a:t>
                      </a:r>
                      <a:endParaRPr lang="en-US" sz="1000" dirty="0"/>
                    </a:p>
                  </a:txBody>
                  <a:tcPr marL="81768" marR="81768" marT="40884" marB="40884"/>
                </a:tc>
                <a:tc>
                  <a:txBody>
                    <a:bodyPr/>
                    <a:lstStyle/>
                    <a:p>
                      <a:r>
                        <a:rPr lang="ru-RU" sz="1000" dirty="0"/>
                        <a:t>Тип кузова</a:t>
                      </a:r>
                      <a:endParaRPr lang="en-US" sz="1000" dirty="0"/>
                    </a:p>
                  </a:txBody>
                  <a:tcPr marL="81768" marR="81768" marT="40884" marB="40884"/>
                </a:tc>
                <a:extLst>
                  <a:ext uri="{0D108BD9-81ED-4DB2-BD59-A6C34878D82A}">
                    <a16:rowId xmlns:a16="http://schemas.microsoft.com/office/drawing/2014/main" val="2241522547"/>
                  </a:ext>
                </a:extLst>
              </a:tr>
              <a:tr h="172499">
                <a:tc>
                  <a:txBody>
                    <a:bodyPr/>
                    <a:lstStyle/>
                    <a:p>
                      <a:r>
                        <a:rPr lang="ru-RU" sz="1000" dirty="0"/>
                        <a:t>10123</a:t>
                      </a:r>
                    </a:p>
                  </a:txBody>
                  <a:tcPr marL="81768" marR="81768" marT="40884" marB="40884"/>
                </a:tc>
                <a:tc>
                  <a:txBody>
                    <a:bodyPr/>
                    <a:lstStyle/>
                    <a:p>
                      <a:r>
                        <a:rPr lang="ru-RU" sz="1000" dirty="0"/>
                        <a:t>1991</a:t>
                      </a:r>
                      <a:endParaRPr lang="en-US" sz="1000" dirty="0"/>
                    </a:p>
                  </a:txBody>
                  <a:tcPr marL="81768" marR="81768" marT="40884" marB="40884"/>
                </a:tc>
                <a:tc>
                  <a:txBody>
                    <a:bodyPr/>
                    <a:lstStyle/>
                    <a:p>
                      <a:r>
                        <a:rPr lang="ru-RU" sz="1000" dirty="0"/>
                        <a:t>1</a:t>
                      </a:r>
                      <a:endParaRPr lang="en-US" sz="1000" dirty="0"/>
                    </a:p>
                  </a:txBody>
                  <a:tcPr marL="81768" marR="81768" marT="40884" marB="40884"/>
                </a:tc>
                <a:tc>
                  <a:txBody>
                    <a:bodyPr/>
                    <a:lstStyle/>
                    <a:p>
                      <a:r>
                        <a:rPr lang="ru-RU" sz="1000" dirty="0"/>
                        <a:t>Желтый</a:t>
                      </a:r>
                      <a:endParaRPr lang="en-US" sz="1000" dirty="0"/>
                    </a:p>
                  </a:txBody>
                  <a:tcPr marL="81768" marR="81768" marT="40884" marB="40884"/>
                </a:tc>
                <a:tc>
                  <a:txBody>
                    <a:bodyPr/>
                    <a:lstStyle/>
                    <a:p>
                      <a:r>
                        <a:rPr lang="ru-RU" sz="1000" dirty="0"/>
                        <a:t>Седан</a:t>
                      </a:r>
                      <a:endParaRPr lang="en-US" sz="1000" dirty="0"/>
                    </a:p>
                  </a:txBody>
                  <a:tcPr marL="81768" marR="81768" marT="40884" marB="40884"/>
                </a:tc>
                <a:extLst>
                  <a:ext uri="{0D108BD9-81ED-4DB2-BD59-A6C34878D82A}">
                    <a16:rowId xmlns:a16="http://schemas.microsoft.com/office/drawing/2014/main" val="2061567759"/>
                  </a:ext>
                </a:extLst>
              </a:tr>
              <a:tr h="172499">
                <a:tc>
                  <a:txBody>
                    <a:bodyPr/>
                    <a:lstStyle/>
                    <a:p>
                      <a:r>
                        <a:rPr lang="ru-RU" sz="1000" dirty="0"/>
                        <a:t>10124</a:t>
                      </a:r>
                      <a:endParaRPr lang="en-US" sz="1000" dirty="0"/>
                    </a:p>
                  </a:txBody>
                  <a:tcPr marL="81768" marR="81768" marT="40884" marB="40884"/>
                </a:tc>
                <a:tc>
                  <a:txBody>
                    <a:bodyPr/>
                    <a:lstStyle/>
                    <a:p>
                      <a:r>
                        <a:rPr lang="ru-RU" sz="1000" dirty="0"/>
                        <a:t>1976</a:t>
                      </a:r>
                      <a:endParaRPr lang="en-US" sz="1000" dirty="0"/>
                    </a:p>
                  </a:txBody>
                  <a:tcPr marL="81768" marR="81768" marT="40884" marB="40884"/>
                </a:tc>
                <a:tc>
                  <a:txBody>
                    <a:bodyPr/>
                    <a:lstStyle/>
                    <a:p>
                      <a:r>
                        <a:rPr lang="ru-RU" sz="1000" dirty="0"/>
                        <a:t>2</a:t>
                      </a:r>
                      <a:endParaRPr lang="en-US" sz="1000" dirty="0"/>
                    </a:p>
                  </a:txBody>
                  <a:tcPr marL="81768" marR="81768" marT="40884" marB="40884"/>
                </a:tc>
                <a:tc>
                  <a:txBody>
                    <a:bodyPr/>
                    <a:lstStyle/>
                    <a:p>
                      <a:r>
                        <a:rPr lang="ru-RU" sz="1000" dirty="0"/>
                        <a:t>Синий</a:t>
                      </a:r>
                    </a:p>
                  </a:txBody>
                  <a:tcPr marL="81768" marR="81768" marT="40884" marB="40884"/>
                </a:tc>
                <a:tc>
                  <a:txBody>
                    <a:bodyPr/>
                    <a:lstStyle/>
                    <a:p>
                      <a:r>
                        <a:rPr lang="ru-RU" sz="1000" dirty="0"/>
                        <a:t>Хетчбэк</a:t>
                      </a:r>
                      <a:endParaRPr lang="en-US" sz="1000" dirty="0"/>
                    </a:p>
                  </a:txBody>
                  <a:tcPr marL="81768" marR="81768" marT="40884" marB="40884"/>
                </a:tc>
                <a:extLst>
                  <a:ext uri="{0D108BD9-81ED-4DB2-BD59-A6C34878D82A}">
                    <a16:rowId xmlns:a16="http://schemas.microsoft.com/office/drawing/2014/main" val="2208235217"/>
                  </a:ext>
                </a:extLst>
              </a:tr>
              <a:tr h="172499">
                <a:tc>
                  <a:txBody>
                    <a:bodyPr/>
                    <a:lstStyle/>
                    <a:p>
                      <a:r>
                        <a:rPr lang="ru-RU" sz="1000" dirty="0"/>
                        <a:t>10125</a:t>
                      </a:r>
                      <a:endParaRPr lang="en-US" sz="1000" dirty="0"/>
                    </a:p>
                  </a:txBody>
                  <a:tcPr marL="81768" marR="81768" marT="40884" marB="40884"/>
                </a:tc>
                <a:tc>
                  <a:txBody>
                    <a:bodyPr/>
                    <a:lstStyle/>
                    <a:p>
                      <a:r>
                        <a:rPr lang="ru-RU" sz="1000" dirty="0"/>
                        <a:t>2000</a:t>
                      </a:r>
                      <a:endParaRPr lang="en-US" sz="1000" dirty="0"/>
                    </a:p>
                  </a:txBody>
                  <a:tcPr marL="81768" marR="81768" marT="40884" marB="40884"/>
                </a:tc>
                <a:tc>
                  <a:txBody>
                    <a:bodyPr/>
                    <a:lstStyle/>
                    <a:p>
                      <a:r>
                        <a:rPr lang="ru-RU" sz="1000" dirty="0"/>
                        <a:t>1</a:t>
                      </a:r>
                      <a:endParaRPr lang="en-US" sz="1000" dirty="0"/>
                    </a:p>
                  </a:txBody>
                  <a:tcPr marL="81768" marR="81768" marT="40884" marB="40884"/>
                </a:tc>
                <a:tc>
                  <a:txBody>
                    <a:bodyPr/>
                    <a:lstStyle/>
                    <a:p>
                      <a:r>
                        <a:rPr lang="ru-RU" sz="1000" dirty="0"/>
                        <a:t>Желтый</a:t>
                      </a:r>
                      <a:endParaRPr lang="en-US" sz="1000" dirty="0"/>
                    </a:p>
                  </a:txBody>
                  <a:tcPr marL="81768" marR="81768" marT="40884" marB="40884"/>
                </a:tc>
                <a:tc>
                  <a:txBody>
                    <a:bodyPr/>
                    <a:lstStyle/>
                    <a:p>
                      <a:r>
                        <a:rPr lang="ru-RU" sz="1000" dirty="0"/>
                        <a:t>Универсал</a:t>
                      </a:r>
                      <a:endParaRPr lang="en-US" sz="1000" dirty="0"/>
                    </a:p>
                  </a:txBody>
                  <a:tcPr marL="81768" marR="81768" marT="40884" marB="40884"/>
                </a:tc>
                <a:extLst>
                  <a:ext uri="{0D108BD9-81ED-4DB2-BD59-A6C34878D82A}">
                    <a16:rowId xmlns:a16="http://schemas.microsoft.com/office/drawing/2014/main" val="3740259366"/>
                  </a:ext>
                </a:extLst>
              </a:tr>
              <a:tr h="172499">
                <a:tc>
                  <a:txBody>
                    <a:bodyPr/>
                    <a:lstStyle/>
                    <a:p>
                      <a:r>
                        <a:rPr lang="ru-RU" sz="1000" dirty="0"/>
                        <a:t>10126</a:t>
                      </a:r>
                      <a:endParaRPr lang="en-US" sz="1000" dirty="0"/>
                    </a:p>
                  </a:txBody>
                  <a:tcPr marL="81768" marR="81768" marT="40884" marB="40884"/>
                </a:tc>
                <a:tc>
                  <a:txBody>
                    <a:bodyPr/>
                    <a:lstStyle/>
                    <a:p>
                      <a:r>
                        <a:rPr lang="ru-RU" sz="1000" dirty="0"/>
                        <a:t>2005</a:t>
                      </a:r>
                      <a:endParaRPr lang="en-US" sz="1000" dirty="0"/>
                    </a:p>
                  </a:txBody>
                  <a:tcPr marL="81768" marR="81768" marT="40884" marB="40884"/>
                </a:tc>
                <a:tc>
                  <a:txBody>
                    <a:bodyPr/>
                    <a:lstStyle/>
                    <a:p>
                      <a:r>
                        <a:rPr lang="ru-RU" sz="1000" dirty="0"/>
                        <a:t>4</a:t>
                      </a:r>
                      <a:endParaRPr lang="en-US" sz="1000" dirty="0"/>
                    </a:p>
                  </a:txBody>
                  <a:tcPr marL="81768" marR="81768" marT="40884" marB="40884"/>
                </a:tc>
                <a:tc>
                  <a:txBody>
                    <a:bodyPr/>
                    <a:lstStyle/>
                    <a:p>
                      <a:r>
                        <a:rPr lang="ru-RU" sz="1000" dirty="0"/>
                        <a:t>Черный</a:t>
                      </a:r>
                      <a:endParaRPr lang="en-US" sz="1000" dirty="0"/>
                    </a:p>
                  </a:txBody>
                  <a:tcPr marL="81768" marR="81768" marT="40884" marB="40884"/>
                </a:tc>
                <a:tc>
                  <a:txBody>
                    <a:bodyPr/>
                    <a:lstStyle/>
                    <a:p>
                      <a:r>
                        <a:rPr lang="ru-RU" sz="1000" dirty="0"/>
                        <a:t>Лифтбэк</a:t>
                      </a:r>
                      <a:endParaRPr lang="en-US" sz="1000" dirty="0"/>
                    </a:p>
                  </a:txBody>
                  <a:tcPr marL="81768" marR="81768" marT="40884" marB="40884"/>
                </a:tc>
                <a:extLst>
                  <a:ext uri="{0D108BD9-81ED-4DB2-BD59-A6C34878D82A}">
                    <a16:rowId xmlns:a16="http://schemas.microsoft.com/office/drawing/2014/main" val="1458868717"/>
                  </a:ext>
                </a:extLst>
              </a:tr>
              <a:tr h="172499">
                <a:tc>
                  <a:txBody>
                    <a:bodyPr/>
                    <a:lstStyle/>
                    <a:p>
                      <a:r>
                        <a:rPr lang="ru-RU" sz="1000" dirty="0"/>
                        <a:t>10127</a:t>
                      </a:r>
                      <a:endParaRPr lang="en-US" sz="1000" dirty="0"/>
                    </a:p>
                  </a:txBody>
                  <a:tcPr marL="81768" marR="81768" marT="40884" marB="40884"/>
                </a:tc>
                <a:tc>
                  <a:txBody>
                    <a:bodyPr/>
                    <a:lstStyle/>
                    <a:p>
                      <a:r>
                        <a:rPr lang="ru-RU" sz="1000" dirty="0"/>
                        <a:t>1988</a:t>
                      </a:r>
                      <a:endParaRPr lang="en-US" sz="1000" dirty="0"/>
                    </a:p>
                  </a:txBody>
                  <a:tcPr marL="81768" marR="81768" marT="40884" marB="40884"/>
                </a:tc>
                <a:tc>
                  <a:txBody>
                    <a:bodyPr/>
                    <a:lstStyle/>
                    <a:p>
                      <a:r>
                        <a:rPr lang="ru-RU" sz="1000" dirty="0"/>
                        <a:t>3</a:t>
                      </a:r>
                      <a:endParaRPr lang="en-US" sz="1000" dirty="0"/>
                    </a:p>
                  </a:txBody>
                  <a:tcPr marL="81768" marR="81768" marT="40884" marB="40884"/>
                </a:tc>
                <a:tc>
                  <a:txBody>
                    <a:bodyPr/>
                    <a:lstStyle/>
                    <a:p>
                      <a:r>
                        <a:rPr lang="ru-RU" sz="1000" dirty="0"/>
                        <a:t>Белый</a:t>
                      </a:r>
                      <a:endParaRPr lang="en-US" sz="1000" dirty="0"/>
                    </a:p>
                  </a:txBody>
                  <a:tcPr marL="81768" marR="81768" marT="40884" marB="40884"/>
                </a:tc>
                <a:tc>
                  <a:txBody>
                    <a:bodyPr/>
                    <a:lstStyle/>
                    <a:p>
                      <a:r>
                        <a:rPr lang="ru-RU" sz="1000" dirty="0"/>
                        <a:t>Седан</a:t>
                      </a:r>
                      <a:endParaRPr lang="en-US" sz="1000" dirty="0"/>
                    </a:p>
                  </a:txBody>
                  <a:tcPr marL="81768" marR="81768" marT="40884" marB="40884"/>
                </a:tc>
                <a:extLst>
                  <a:ext uri="{0D108BD9-81ED-4DB2-BD59-A6C34878D82A}">
                    <a16:rowId xmlns:a16="http://schemas.microsoft.com/office/drawing/2014/main" val="2266003797"/>
                  </a:ext>
                </a:extLst>
              </a:tr>
            </a:tbl>
          </a:graphicData>
        </a:graphic>
      </p:graphicFrame>
      <p:grpSp>
        <p:nvGrpSpPr>
          <p:cNvPr id="52" name="Group 51">
            <a:extLst>
              <a:ext uri="{FF2B5EF4-FFF2-40B4-BE49-F238E27FC236}">
                <a16:creationId xmlns:a16="http://schemas.microsoft.com/office/drawing/2014/main" id="{575F56FE-DE3B-4CB4-B3E5-6DF2E80988DD}"/>
              </a:ext>
            </a:extLst>
          </p:cNvPr>
          <p:cNvGrpSpPr/>
          <p:nvPr/>
        </p:nvGrpSpPr>
        <p:grpSpPr>
          <a:xfrm>
            <a:off x="725554" y="1473606"/>
            <a:ext cx="592669" cy="307777"/>
            <a:chOff x="230712" y="1336958"/>
            <a:chExt cx="592669" cy="307777"/>
          </a:xfrm>
        </p:grpSpPr>
        <p:pic>
          <p:nvPicPr>
            <p:cNvPr id="43" name="Graphic 42" descr="Key with solid fill">
              <a:extLst>
                <a:ext uri="{FF2B5EF4-FFF2-40B4-BE49-F238E27FC236}">
                  <a16:creationId xmlns:a16="http://schemas.microsoft.com/office/drawing/2014/main" id="{6C32711A-99CD-4478-9232-6C4543BFA3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5400000">
              <a:off x="230712" y="1365617"/>
              <a:ext cx="245538" cy="245538"/>
            </a:xfrm>
            <a:prstGeom prst="rect">
              <a:avLst/>
            </a:prstGeom>
          </p:spPr>
        </p:pic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852B970F-495F-416E-84D6-E4D66D2338FC}"/>
                </a:ext>
              </a:extLst>
            </p:cNvPr>
            <p:cNvSpPr txBox="1"/>
            <p:nvPr/>
          </p:nvSpPr>
          <p:spPr>
            <a:xfrm>
              <a:off x="353481" y="1336958"/>
              <a:ext cx="46990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</a:rPr>
                <a:t>Pk </a:t>
              </a:r>
              <a:endParaRPr lang="en-US" dirty="0"/>
            </a:p>
          </p:txBody>
        </p:sp>
      </p:grpSp>
      <p:sp>
        <p:nvSpPr>
          <p:cNvPr id="66" name="Google Shape;329;p32">
            <a:extLst>
              <a:ext uri="{FF2B5EF4-FFF2-40B4-BE49-F238E27FC236}">
                <a16:creationId xmlns:a16="http://schemas.microsoft.com/office/drawing/2014/main" id="{10E740F4-2807-4594-873A-5C75A4552F19}"/>
              </a:ext>
            </a:extLst>
          </p:cNvPr>
          <p:cNvSpPr txBox="1">
            <a:spLocks/>
          </p:cNvSpPr>
          <p:nvPr/>
        </p:nvSpPr>
        <p:spPr>
          <a:xfrm>
            <a:off x="293754" y="472964"/>
            <a:ext cx="7182660" cy="6038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●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○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■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●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○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■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●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○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800"/>
              <a:buFont typeface="DM Sans"/>
              <a:buChar char="■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ru-RU" sz="1400" dirty="0"/>
              <a:t>Первичный ключ (</a:t>
            </a:r>
            <a:r>
              <a:rPr lang="en-US" sz="1400" dirty="0"/>
              <a:t>Primary Key </a:t>
            </a:r>
            <a:r>
              <a:rPr lang="ru-RU" sz="1400" dirty="0"/>
              <a:t>или </a:t>
            </a:r>
            <a:r>
              <a:rPr lang="en-US" sz="1400" dirty="0"/>
              <a:t>PK</a:t>
            </a:r>
            <a:r>
              <a:rPr lang="ru-RU" sz="1400" dirty="0"/>
              <a:t>) это уникальный идентификатор. Это некое значение которое однозначно обозначает строку в таблице </a:t>
            </a:r>
            <a:endParaRPr lang="en-US" sz="1400" dirty="0"/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endParaRPr lang="ru-RU" sz="1400" dirty="0"/>
          </a:p>
        </p:txBody>
      </p:sp>
      <p:sp>
        <p:nvSpPr>
          <p:cNvPr id="67" name="Google Shape;329;p32">
            <a:extLst>
              <a:ext uri="{FF2B5EF4-FFF2-40B4-BE49-F238E27FC236}">
                <a16:creationId xmlns:a16="http://schemas.microsoft.com/office/drawing/2014/main" id="{94A5720C-E7CA-4683-A7DF-8108E4FC8AEA}"/>
              </a:ext>
            </a:extLst>
          </p:cNvPr>
          <p:cNvSpPr txBox="1">
            <a:spLocks/>
          </p:cNvSpPr>
          <p:nvPr/>
        </p:nvSpPr>
        <p:spPr>
          <a:xfrm>
            <a:off x="249304" y="3557294"/>
            <a:ext cx="7182660" cy="788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●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○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■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●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○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■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●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○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800"/>
              <a:buFont typeface="DM Sans"/>
              <a:buChar char="■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algn="l"/>
            <a:r>
              <a:rPr lang="ru-RU" sz="1200" dirty="0"/>
              <a:t>Ключ должен однозначно определять каждую строку</a:t>
            </a:r>
          </a:p>
          <a:p>
            <a:pPr algn="l"/>
            <a:r>
              <a:rPr lang="ru-RU" sz="1200" dirty="0"/>
              <a:t>В нем не должно быть пустых или отсутствующих значений — он всегда содержит значение</a:t>
            </a:r>
          </a:p>
          <a:p>
            <a:pPr algn="l"/>
            <a:r>
              <a:rPr lang="ru-RU" sz="1200" dirty="0"/>
              <a:t>Ключ крайне редко изменяется (в идеале — никогда)</a:t>
            </a:r>
          </a:p>
          <a:p>
            <a:r>
              <a:rPr lang="ru-RU" sz="1200" dirty="0"/>
              <a:t>Первичный ключ может состоять не из одного столбца, а из нескольких. То есть идентификатором строки будет выступать не одно значение в одном столбце, а комбинация значений в нескольких столбцах. </a:t>
            </a:r>
            <a:endParaRPr lang="en-US" sz="1200" dirty="0"/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endParaRPr lang="ru-RU" sz="1200" dirty="0"/>
          </a:p>
        </p:txBody>
      </p:sp>
      <p:pic>
        <p:nvPicPr>
          <p:cNvPr id="58" name="Graphic 57" descr="Lightbulb and gear outline">
            <a:extLst>
              <a:ext uri="{FF2B5EF4-FFF2-40B4-BE49-F238E27FC236}">
                <a16:creationId xmlns:a16="http://schemas.microsoft.com/office/drawing/2014/main" id="{2133ACC9-EF56-4225-B2A6-3043123EFD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601980" y="3383850"/>
            <a:ext cx="370995" cy="370995"/>
          </a:xfrm>
          <a:prstGeom prst="rect">
            <a:avLst/>
          </a:prstGeom>
        </p:spPr>
      </p:pic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97BF99FE-725A-4740-9358-7489651F67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5409331"/>
              </p:ext>
            </p:extLst>
          </p:nvPr>
        </p:nvGraphicFramePr>
        <p:xfrm>
          <a:off x="484253" y="3193348"/>
          <a:ext cx="6109075" cy="234168"/>
        </p:xfrm>
        <a:graphic>
          <a:graphicData uri="http://schemas.openxmlformats.org/drawingml/2006/table">
            <a:tbl>
              <a:tblPr firstRow="1" firstCol="1" bandRow="1">
                <a:tableStyleId>{08FB837D-C827-4EFA-A057-4D05807E0F7C}</a:tableStyleId>
              </a:tblPr>
              <a:tblGrid>
                <a:gridCol w="1352925">
                  <a:extLst>
                    <a:ext uri="{9D8B030D-6E8A-4147-A177-3AD203B41FA5}">
                      <a16:colId xmlns:a16="http://schemas.microsoft.com/office/drawing/2014/main" val="2444138014"/>
                    </a:ext>
                  </a:extLst>
                </a:gridCol>
                <a:gridCol w="1090705">
                  <a:extLst>
                    <a:ext uri="{9D8B030D-6E8A-4147-A177-3AD203B41FA5}">
                      <a16:colId xmlns:a16="http://schemas.microsoft.com/office/drawing/2014/main" val="2632635430"/>
                    </a:ext>
                  </a:extLst>
                </a:gridCol>
                <a:gridCol w="1221815">
                  <a:extLst>
                    <a:ext uri="{9D8B030D-6E8A-4147-A177-3AD203B41FA5}">
                      <a16:colId xmlns:a16="http://schemas.microsoft.com/office/drawing/2014/main" val="1519905967"/>
                    </a:ext>
                  </a:extLst>
                </a:gridCol>
                <a:gridCol w="1221815">
                  <a:extLst>
                    <a:ext uri="{9D8B030D-6E8A-4147-A177-3AD203B41FA5}">
                      <a16:colId xmlns:a16="http://schemas.microsoft.com/office/drawing/2014/main" val="2761173679"/>
                    </a:ext>
                  </a:extLst>
                </a:gridCol>
                <a:gridCol w="1221815">
                  <a:extLst>
                    <a:ext uri="{9D8B030D-6E8A-4147-A177-3AD203B41FA5}">
                      <a16:colId xmlns:a16="http://schemas.microsoft.com/office/drawing/2014/main" val="2601407585"/>
                    </a:ext>
                  </a:extLst>
                </a:gridCol>
              </a:tblGrid>
              <a:tr h="172499"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rgbClr val="FF0000"/>
                          </a:solidFill>
                        </a:rPr>
                        <a:t>NULL</a:t>
                      </a:r>
                    </a:p>
                  </a:txBody>
                  <a:tcPr marL="81768" marR="81768" marT="40884" marB="40884"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1977</a:t>
                      </a:r>
                    </a:p>
                  </a:txBody>
                  <a:tcPr marL="81768" marR="81768" marT="40884" marB="40884"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marL="81768" marR="81768" marT="40884" marB="40884"/>
                </a:tc>
                <a:tc>
                  <a:txBody>
                    <a:bodyPr/>
                    <a:lstStyle/>
                    <a:p>
                      <a:r>
                        <a:rPr lang="ru-RU" sz="1000" dirty="0">
                          <a:solidFill>
                            <a:schemeClr val="tx1"/>
                          </a:solidFill>
                        </a:rPr>
                        <a:t>Красный</a:t>
                      </a:r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81768" marR="81768" marT="40884" marB="40884"/>
                </a:tc>
                <a:tc>
                  <a:txBody>
                    <a:bodyPr/>
                    <a:lstStyle/>
                    <a:p>
                      <a:r>
                        <a:rPr lang="ru-RU" sz="1000" dirty="0">
                          <a:solidFill>
                            <a:schemeClr val="tx1"/>
                          </a:solidFill>
                        </a:rPr>
                        <a:t>Седан</a:t>
                      </a:r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81768" marR="81768" marT="40884" marB="40884"/>
                </a:tc>
                <a:extLst>
                  <a:ext uri="{0D108BD9-81ED-4DB2-BD59-A6C34878D82A}">
                    <a16:rowId xmlns:a16="http://schemas.microsoft.com/office/drawing/2014/main" val="3943793135"/>
                  </a:ext>
                </a:extLst>
              </a:tr>
            </a:tbl>
          </a:graphicData>
        </a:graphic>
      </p:graphicFrame>
      <p:grpSp>
        <p:nvGrpSpPr>
          <p:cNvPr id="8" name="Group 7">
            <a:extLst>
              <a:ext uri="{FF2B5EF4-FFF2-40B4-BE49-F238E27FC236}">
                <a16:creationId xmlns:a16="http://schemas.microsoft.com/office/drawing/2014/main" id="{4678D876-4C54-4808-BEC7-74670D473DDA}"/>
              </a:ext>
            </a:extLst>
          </p:cNvPr>
          <p:cNvGrpSpPr/>
          <p:nvPr/>
        </p:nvGrpSpPr>
        <p:grpSpPr>
          <a:xfrm>
            <a:off x="971092" y="3164634"/>
            <a:ext cx="370994" cy="327771"/>
            <a:chOff x="7231380" y="1781383"/>
            <a:chExt cx="245034" cy="216486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28B67229-DAF9-44CC-B365-5351A9D0A3C6}"/>
                </a:ext>
              </a:extLst>
            </p:cNvPr>
            <p:cNvCxnSpPr>
              <a:cxnSpLocks/>
            </p:cNvCxnSpPr>
            <p:nvPr/>
          </p:nvCxnSpPr>
          <p:spPr>
            <a:xfrm>
              <a:off x="7231380" y="1781383"/>
              <a:ext cx="245034" cy="211863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2A9FA625-3290-48AB-BD1D-77DF9FEB03C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31380" y="1781383"/>
              <a:ext cx="220482" cy="216486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1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7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yber Security Business Plan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1F1C51"/>
      </a:lt2>
      <a:accent1>
        <a:srgbClr val="1F1C51"/>
      </a:accent1>
      <a:accent2>
        <a:srgbClr val="ACFFD9"/>
      </a:accent2>
      <a:accent3>
        <a:srgbClr val="C6FF00"/>
      </a:accent3>
      <a:accent4>
        <a:srgbClr val="FFFFFF"/>
      </a:accent4>
      <a:accent5>
        <a:srgbClr val="A8C987"/>
      </a:accent5>
      <a:accent6>
        <a:srgbClr val="8BE3FF"/>
      </a:accent6>
      <a:hlink>
        <a:srgbClr val="1F1C51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5582</TotalTime>
  <Words>3066</Words>
  <Application>Microsoft Office PowerPoint</Application>
  <PresentationFormat>On-screen Show (16:9)</PresentationFormat>
  <Paragraphs>1055</Paragraphs>
  <Slides>34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34</vt:i4>
      </vt:variant>
    </vt:vector>
  </HeadingPairs>
  <TitlesOfParts>
    <vt:vector size="45" baseType="lpstr">
      <vt:lpstr>Consolas</vt:lpstr>
      <vt:lpstr>Verdana</vt:lpstr>
      <vt:lpstr>Proxima Nova</vt:lpstr>
      <vt:lpstr>Arial</vt:lpstr>
      <vt:lpstr>Calibri</vt:lpstr>
      <vt:lpstr>Times New Roman</vt:lpstr>
      <vt:lpstr>DM Sans</vt:lpstr>
      <vt:lpstr>Proxima Nova Semibold</vt:lpstr>
      <vt:lpstr>Viga</vt:lpstr>
      <vt:lpstr>Cyber Security Business Plan</vt:lpstr>
      <vt:lpstr>Slidesgo Final Pages</vt:lpstr>
      <vt:lpstr>Data  Master Class</vt:lpstr>
      <vt:lpstr>01</vt:lpstr>
      <vt:lpstr>Основные понятия</vt:lpstr>
      <vt:lpstr>Без СУБД и базы данных</vt:lpstr>
      <vt:lpstr>Без СУБД и базы данных</vt:lpstr>
      <vt:lpstr>PowerPoint Presentation</vt:lpstr>
      <vt:lpstr>PowerPoint Presentation</vt:lpstr>
      <vt:lpstr>Сущность</vt:lpstr>
      <vt:lpstr>Первичный ключ</vt:lpstr>
      <vt:lpstr>Внешний ключ </vt:lpstr>
      <vt:lpstr>Таблицы. Связи 1:1</vt:lpstr>
      <vt:lpstr>Таблицы. Связи 1:М</vt:lpstr>
      <vt:lpstr>Таблицы. Связи М:М</vt:lpstr>
      <vt:lpstr>Нормализация БД</vt:lpstr>
      <vt:lpstr>1 НФ</vt:lpstr>
      <vt:lpstr>2 НФ</vt:lpstr>
      <vt:lpstr>2 НФ</vt:lpstr>
      <vt:lpstr>3 НФ</vt:lpstr>
      <vt:lpstr>3 НФ</vt:lpstr>
      <vt:lpstr>3 НФ</vt:lpstr>
      <vt:lpstr>3 НФ</vt:lpstr>
      <vt:lpstr>Моделирование БД</vt:lpstr>
      <vt:lpstr>Концептуальный уровень </vt:lpstr>
      <vt:lpstr>Концептуальный уровень </vt:lpstr>
      <vt:lpstr>Концептуальный уровень </vt:lpstr>
      <vt:lpstr>Логическое проектирование</vt:lpstr>
      <vt:lpstr>Отношения БДх после нормализации</vt:lpstr>
      <vt:lpstr>Отношения БДх после нормализации</vt:lpstr>
      <vt:lpstr>Схема БДх после нормализации</vt:lpstr>
      <vt:lpstr>Физическое проектирование</vt:lpstr>
      <vt:lpstr>Ограничения</vt:lpstr>
      <vt:lpstr>Физическое проектирование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CYBER SECURITY BUSINESS PLAN</dc:title>
  <dc:creator>Yuliya Palamarchuk</dc:creator>
  <cp:lastModifiedBy>Yuliya Palamarchuk</cp:lastModifiedBy>
  <cp:revision>185</cp:revision>
  <dcterms:modified xsi:type="dcterms:W3CDTF">2021-07-13T07:49:03Z</dcterms:modified>
</cp:coreProperties>
</file>